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 id="2147483678" r:id="rId5"/>
    <p:sldMasterId id="2147483710" r:id="rId6"/>
    <p:sldMasterId id="2147483727" r:id="rId7"/>
    <p:sldMasterId id="2147483744" r:id="rId8"/>
  </p:sldMasterIdLst>
  <p:notesMasterIdLst>
    <p:notesMasterId r:id="rId32"/>
  </p:notesMasterIdLst>
  <p:sldIdLst>
    <p:sldId id="332" r:id="rId9"/>
    <p:sldId id="258" r:id="rId10"/>
    <p:sldId id="259" r:id="rId11"/>
    <p:sldId id="2147471612" r:id="rId12"/>
    <p:sldId id="267" r:id="rId13"/>
    <p:sldId id="2076138235" r:id="rId14"/>
    <p:sldId id="2076138327" r:id="rId15"/>
    <p:sldId id="2076138329" r:id="rId16"/>
    <p:sldId id="2076138328" r:id="rId17"/>
    <p:sldId id="2076138260" r:id="rId18"/>
    <p:sldId id="2076138261" r:id="rId19"/>
    <p:sldId id="2076138330" r:id="rId20"/>
    <p:sldId id="2076138331" r:id="rId21"/>
    <p:sldId id="2076138332" r:id="rId22"/>
    <p:sldId id="2076138333" r:id="rId23"/>
    <p:sldId id="2076138270" r:id="rId24"/>
    <p:sldId id="2076138262" r:id="rId25"/>
    <p:sldId id="2076138287" r:id="rId26"/>
    <p:sldId id="2076138272" r:id="rId27"/>
    <p:sldId id="263" r:id="rId28"/>
    <p:sldId id="2147471611" r:id="rId29"/>
    <p:sldId id="265"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DF25AB1-5777-4000-9320-F7103C5A029E}">
          <p14:sldIdLst>
            <p14:sldId id="332"/>
            <p14:sldId id="258"/>
            <p14:sldId id="259"/>
            <p14:sldId id="2147471612"/>
            <p14:sldId id="267"/>
          </p14:sldIdLst>
        </p14:section>
        <p14:section name="Presentation" id="{9CBDCCF9-FC8B-4557-8D52-C3FB55A0A4CD}">
          <p14:sldIdLst>
            <p14:sldId id="2076138235"/>
            <p14:sldId id="2076138327"/>
            <p14:sldId id="2076138329"/>
            <p14:sldId id="2076138328"/>
            <p14:sldId id="2076138260"/>
            <p14:sldId id="2076138261"/>
            <p14:sldId id="2076138330"/>
            <p14:sldId id="2076138331"/>
            <p14:sldId id="2076138332"/>
            <p14:sldId id="2076138333"/>
            <p14:sldId id="2076138270"/>
            <p14:sldId id="2076138262"/>
            <p14:sldId id="2076138287"/>
            <p14:sldId id="2076138272"/>
          </p14:sldIdLst>
        </p14:section>
        <p14:section name="Conclusion" id="{3698CAC2-6DAA-42E6-B16C-99659ADAA9B1}">
          <p14:sldIdLst>
            <p14:sldId id="263"/>
            <p14:sldId id="2147471611"/>
            <p14:sldId id="265"/>
            <p14:sldId id="262"/>
          </p14:sldIdLst>
        </p14:section>
      </p14:sectionLst>
    </p:ext>
    <p:ext uri="{EFAFB233-063F-42B5-8137-9DF3F51BA10A}">
      <p15:sldGuideLst xmlns:p15="http://schemas.microsoft.com/office/powerpoint/2012/main">
        <p15:guide id="1" orient="horz" pos="3672"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0472A-147D-571F-0398-8623528A5AEF}" name="Morris Young" initials="MY" userId="S::myoung@vaco.com::d80da2af-b7c9-4017-b8b9-1e2ba1e55160" providerId="AD"/>
  <p188:author id="{964CF275-ED95-81F4-A20C-7C096391C128}" name="Michelle Ingram" initials="MI" userId="S::Michelle.Ingram@vaco.com::063a6c09-ba31-465d-b00c-e868f96be170" providerId="AD"/>
  <p188:author id="{B4CFA37D-8C31-1FE6-7054-A2D3B343BE35}" name="Ina Dwyer" initials="ID" userId="S::idwyer@vaco.com::28c00714-83e9-4946-b418-70f10430e4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4470"/>
    <a:srgbClr val="3C98B1"/>
    <a:srgbClr val="F27B3F"/>
    <a:srgbClr val="F6F6F6"/>
    <a:srgbClr val="E6E6E6"/>
    <a:srgbClr val="F8B64D"/>
    <a:srgbClr val="3B3E40"/>
    <a:srgbClr val="79797A"/>
    <a:srgbClr val="72949D"/>
    <a:srgbClr val="F3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6432B-2E6E-4D75-AB36-E46AB8F82C09}" v="11" dt="2024-10-15T15:14:44.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9" autoAdjust="0"/>
    <p:restoredTop sz="69935" autoAdjust="0"/>
  </p:normalViewPr>
  <p:slideViewPr>
    <p:cSldViewPr snapToGrid="0">
      <p:cViewPr varScale="1">
        <p:scale>
          <a:sx n="58" d="100"/>
          <a:sy n="58" d="100"/>
        </p:scale>
        <p:origin x="1430" y="34"/>
      </p:cViewPr>
      <p:guideLst>
        <p:guide orient="horz" pos="3672"/>
        <p:guide pos="384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Li" userId="e8228b7f-65e3-4f9f-8302-86a200c82a23" providerId="ADAL" clId="{DA4752DF-E5A8-4C0C-A323-44250705D35C}"/>
    <pc:docChg chg="modSld">
      <pc:chgData name="Anita Li" userId="e8228b7f-65e3-4f9f-8302-86a200c82a23" providerId="ADAL" clId="{DA4752DF-E5A8-4C0C-A323-44250705D35C}" dt="2024-10-16T14:41:19.144" v="7" actId="6549"/>
      <pc:docMkLst>
        <pc:docMk/>
      </pc:docMkLst>
      <pc:sldChg chg="modNotesTx">
        <pc:chgData name="Anita Li" userId="e8228b7f-65e3-4f9f-8302-86a200c82a23" providerId="ADAL" clId="{DA4752DF-E5A8-4C0C-A323-44250705D35C}" dt="2024-10-16T14:41:01.757" v="1" actId="6549"/>
        <pc:sldMkLst>
          <pc:docMk/>
          <pc:sldMk cId="3596932890" sldId="258"/>
        </pc:sldMkLst>
      </pc:sldChg>
      <pc:sldChg chg="modNotesTx">
        <pc:chgData name="Anita Li" userId="e8228b7f-65e3-4f9f-8302-86a200c82a23" providerId="ADAL" clId="{DA4752DF-E5A8-4C0C-A323-44250705D35C}" dt="2024-10-16T14:41:03.927" v="2" actId="6549"/>
        <pc:sldMkLst>
          <pc:docMk/>
          <pc:sldMk cId="57359954" sldId="259"/>
        </pc:sldMkLst>
      </pc:sldChg>
      <pc:sldChg chg="modNotesTx">
        <pc:chgData name="Anita Li" userId="e8228b7f-65e3-4f9f-8302-86a200c82a23" providerId="ADAL" clId="{DA4752DF-E5A8-4C0C-A323-44250705D35C}" dt="2024-10-16T14:41:15.418" v="5" actId="6549"/>
        <pc:sldMkLst>
          <pc:docMk/>
          <pc:sldMk cId="2774886498" sldId="263"/>
        </pc:sldMkLst>
      </pc:sldChg>
      <pc:sldChg chg="modNotesTx">
        <pc:chgData name="Anita Li" userId="e8228b7f-65e3-4f9f-8302-86a200c82a23" providerId="ADAL" clId="{DA4752DF-E5A8-4C0C-A323-44250705D35C}" dt="2024-10-16T14:41:19.144" v="7" actId="6549"/>
        <pc:sldMkLst>
          <pc:docMk/>
          <pc:sldMk cId="3336241702" sldId="265"/>
        </pc:sldMkLst>
      </pc:sldChg>
      <pc:sldChg chg="modNotesTx">
        <pc:chgData name="Anita Li" userId="e8228b7f-65e3-4f9f-8302-86a200c82a23" providerId="ADAL" clId="{DA4752DF-E5A8-4C0C-A323-44250705D35C}" dt="2024-10-16T14:41:10.148" v="4" actId="6549"/>
        <pc:sldMkLst>
          <pc:docMk/>
          <pc:sldMk cId="447389741" sldId="267"/>
        </pc:sldMkLst>
      </pc:sldChg>
      <pc:sldChg chg="modNotesTx">
        <pc:chgData name="Anita Li" userId="e8228b7f-65e3-4f9f-8302-86a200c82a23" providerId="ADAL" clId="{DA4752DF-E5A8-4C0C-A323-44250705D35C}" dt="2024-10-16T14:40:59.736" v="0" actId="6549"/>
        <pc:sldMkLst>
          <pc:docMk/>
          <pc:sldMk cId="0" sldId="332"/>
        </pc:sldMkLst>
      </pc:sldChg>
      <pc:sldChg chg="modNotesTx">
        <pc:chgData name="Anita Li" userId="e8228b7f-65e3-4f9f-8302-86a200c82a23" providerId="ADAL" clId="{DA4752DF-E5A8-4C0C-A323-44250705D35C}" dt="2024-10-16T14:41:17.537" v="6" actId="6549"/>
        <pc:sldMkLst>
          <pc:docMk/>
          <pc:sldMk cId="617130673" sldId="2147471611"/>
        </pc:sldMkLst>
      </pc:sldChg>
      <pc:sldChg chg="modNotesTx">
        <pc:chgData name="Anita Li" userId="e8228b7f-65e3-4f9f-8302-86a200c82a23" providerId="ADAL" clId="{DA4752DF-E5A8-4C0C-A323-44250705D35C}" dt="2024-10-16T14:41:06.971" v="3" actId="6549"/>
        <pc:sldMkLst>
          <pc:docMk/>
          <pc:sldMk cId="1857882481" sldId="21474716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6178EC-05B8-4D56-9CF7-1F0BBAD07910}" type="doc">
      <dgm:prSet loTypeId="urn:microsoft.com/office/officeart/2005/8/layout/hProcess11" loCatId="process" qsTypeId="urn:microsoft.com/office/officeart/2005/8/quickstyle/simple3" qsCatId="simple" csTypeId="urn:microsoft.com/office/officeart/2005/8/colors/colorful2" csCatId="colorful" phldr="1"/>
      <dgm:spPr/>
    </dgm:pt>
    <dgm:pt modelId="{09807DC5-12AE-4C00-BB02-31D58EABF42D}">
      <dgm:prSet phldrT="[Text]" custT="1"/>
      <dgm:spPr/>
      <dgm:t>
        <a:bodyPr/>
        <a:lstStyle/>
        <a:p>
          <a:r>
            <a:rPr lang="en-US" sz="2400" b="0" dirty="0"/>
            <a:t>Session 1 (10/1)</a:t>
          </a:r>
        </a:p>
      </dgm:t>
    </dgm:pt>
    <dgm:pt modelId="{8D1C01E6-3DF1-4882-AFD5-AA14EBBC400C}" type="parTrans" cxnId="{87EF4547-D4F4-479E-ABFF-58835028BDA8}">
      <dgm:prSet/>
      <dgm:spPr/>
      <dgm:t>
        <a:bodyPr/>
        <a:lstStyle/>
        <a:p>
          <a:endParaRPr lang="en-US" sz="2000"/>
        </a:p>
      </dgm:t>
    </dgm:pt>
    <dgm:pt modelId="{6113F984-63B1-43B0-85A6-34100FF4E066}" type="sibTrans" cxnId="{87EF4547-D4F4-479E-ABFF-58835028BDA8}">
      <dgm:prSet/>
      <dgm:spPr/>
      <dgm:t>
        <a:bodyPr/>
        <a:lstStyle/>
        <a:p>
          <a:endParaRPr lang="en-US" sz="2000"/>
        </a:p>
      </dgm:t>
    </dgm:pt>
    <dgm:pt modelId="{4224DA87-26D3-4DF8-93E1-206169666655}">
      <dgm:prSet phldrT="[Text]" custT="1"/>
      <dgm:spPr/>
      <dgm:t>
        <a:bodyPr/>
        <a:lstStyle/>
        <a:p>
          <a:r>
            <a:rPr lang="en-US" sz="2400" b="1" dirty="0"/>
            <a:t>Session 2 (10/15)</a:t>
          </a:r>
        </a:p>
      </dgm:t>
    </dgm:pt>
    <dgm:pt modelId="{3247113A-0D5D-41F5-A9A0-7C9387EC90B3}" type="parTrans" cxnId="{E1311284-702E-4812-9167-22A082C8D03D}">
      <dgm:prSet/>
      <dgm:spPr/>
      <dgm:t>
        <a:bodyPr/>
        <a:lstStyle/>
        <a:p>
          <a:endParaRPr lang="en-US" sz="2000"/>
        </a:p>
      </dgm:t>
    </dgm:pt>
    <dgm:pt modelId="{ADA6C1FA-9338-401B-9AA5-CDE07F4DFFDF}" type="sibTrans" cxnId="{E1311284-702E-4812-9167-22A082C8D03D}">
      <dgm:prSet/>
      <dgm:spPr/>
      <dgm:t>
        <a:bodyPr/>
        <a:lstStyle/>
        <a:p>
          <a:endParaRPr lang="en-US" sz="2000"/>
        </a:p>
      </dgm:t>
    </dgm:pt>
    <dgm:pt modelId="{987AA813-6603-48AE-92FD-69288EB0BE71}">
      <dgm:prSet phldrT="[Text]" custT="1"/>
      <dgm:spPr/>
      <dgm:t>
        <a:bodyPr/>
        <a:lstStyle/>
        <a:p>
          <a:r>
            <a:rPr lang="en-US" sz="1800" b="0" dirty="0"/>
            <a:t>Data Governance Program Maintenance &amp; Strategies</a:t>
          </a:r>
        </a:p>
      </dgm:t>
    </dgm:pt>
    <dgm:pt modelId="{846F4BD6-E838-4DDE-9A96-B608DD1EB723}" type="parTrans" cxnId="{E495D5D0-26B7-401E-BC8A-DAADAF4E9935}">
      <dgm:prSet/>
      <dgm:spPr/>
      <dgm:t>
        <a:bodyPr/>
        <a:lstStyle/>
        <a:p>
          <a:endParaRPr lang="en-US" sz="2000"/>
        </a:p>
      </dgm:t>
    </dgm:pt>
    <dgm:pt modelId="{2423A0E6-3686-4FA5-B71F-06F8231AA45F}" type="sibTrans" cxnId="{E495D5D0-26B7-401E-BC8A-DAADAF4E9935}">
      <dgm:prSet/>
      <dgm:spPr/>
      <dgm:t>
        <a:bodyPr/>
        <a:lstStyle/>
        <a:p>
          <a:endParaRPr lang="en-US" sz="2000"/>
        </a:p>
      </dgm:t>
    </dgm:pt>
    <dgm:pt modelId="{6A8AE14F-6022-4B1C-BA68-D3FE40AD0D2B}">
      <dgm:prSet phldrT="[Text]" custT="1"/>
      <dgm:spPr/>
      <dgm:t>
        <a:bodyPr/>
        <a:lstStyle/>
        <a:p>
          <a:r>
            <a:rPr lang="en-US" sz="1800" b="0" dirty="0"/>
            <a:t>Exploring &amp; Implementing a Data Governance Framework </a:t>
          </a:r>
        </a:p>
      </dgm:t>
    </dgm:pt>
    <dgm:pt modelId="{B39E6E44-D457-48D2-BB16-7149485C6FF9}" type="parTrans" cxnId="{649E5453-9AA9-4EA8-BA46-C648864AF1B9}">
      <dgm:prSet/>
      <dgm:spPr/>
      <dgm:t>
        <a:bodyPr/>
        <a:lstStyle/>
        <a:p>
          <a:endParaRPr lang="en-US" sz="2000"/>
        </a:p>
      </dgm:t>
    </dgm:pt>
    <dgm:pt modelId="{F6FCB36F-F97C-448D-BFEE-B0C82A809D23}" type="sibTrans" cxnId="{649E5453-9AA9-4EA8-BA46-C648864AF1B9}">
      <dgm:prSet/>
      <dgm:spPr/>
      <dgm:t>
        <a:bodyPr/>
        <a:lstStyle/>
        <a:p>
          <a:endParaRPr lang="en-US" sz="2000"/>
        </a:p>
      </dgm:t>
    </dgm:pt>
    <dgm:pt modelId="{7941CD03-6566-4A20-8235-3C6B89E5856E}">
      <dgm:prSet phldrT="[Text]" custT="1"/>
      <dgm:spPr/>
      <dgm:t>
        <a:bodyPr/>
        <a:lstStyle/>
        <a:p>
          <a:r>
            <a:rPr lang="en-US" sz="1800" b="1" dirty="0"/>
            <a:t>An Introduction to Quality Programs</a:t>
          </a:r>
        </a:p>
      </dgm:t>
    </dgm:pt>
    <dgm:pt modelId="{9531DA3E-91A4-45EE-BB50-8DCCB47CE889}" type="parTrans" cxnId="{CC38CA77-437A-47E4-9D66-3137ABD93CD7}">
      <dgm:prSet/>
      <dgm:spPr/>
      <dgm:t>
        <a:bodyPr/>
        <a:lstStyle/>
        <a:p>
          <a:endParaRPr lang="en-US" sz="2000"/>
        </a:p>
      </dgm:t>
    </dgm:pt>
    <dgm:pt modelId="{1FEB05AB-4A7B-4EA9-ACAC-0B709CB26F19}" type="sibTrans" cxnId="{CC38CA77-437A-47E4-9D66-3137ABD93CD7}">
      <dgm:prSet/>
      <dgm:spPr/>
      <dgm:t>
        <a:bodyPr/>
        <a:lstStyle/>
        <a:p>
          <a:endParaRPr lang="en-US" sz="2000"/>
        </a:p>
      </dgm:t>
    </dgm:pt>
    <dgm:pt modelId="{120871F0-7007-4245-8222-1A7FC0052B60}">
      <dgm:prSet phldrT="[Text]" custT="1"/>
      <dgm:spPr/>
      <dgm:t>
        <a:bodyPr/>
        <a:lstStyle/>
        <a:p>
          <a:r>
            <a:rPr lang="en-US" sz="2400" b="0" dirty="0"/>
            <a:t>Session 3 (10/29)</a:t>
          </a:r>
        </a:p>
      </dgm:t>
    </dgm:pt>
    <dgm:pt modelId="{3EFB9068-E0B2-4716-859A-1C8976FF266B}" type="parTrans" cxnId="{52A1E12E-EFB0-442E-A6AB-C0C2AB7744FC}">
      <dgm:prSet/>
      <dgm:spPr/>
      <dgm:t>
        <a:bodyPr/>
        <a:lstStyle/>
        <a:p>
          <a:endParaRPr lang="en-US" sz="2000"/>
        </a:p>
      </dgm:t>
    </dgm:pt>
    <dgm:pt modelId="{0C9D39A1-769F-4283-B628-61D19502FEEA}" type="sibTrans" cxnId="{52A1E12E-EFB0-442E-A6AB-C0C2AB7744FC}">
      <dgm:prSet/>
      <dgm:spPr/>
      <dgm:t>
        <a:bodyPr/>
        <a:lstStyle/>
        <a:p>
          <a:endParaRPr lang="en-US" sz="2000"/>
        </a:p>
      </dgm:t>
    </dgm:pt>
    <dgm:pt modelId="{E932758A-D1A5-424F-9DF2-AD2B7B67824E}" type="pres">
      <dgm:prSet presAssocID="{8C6178EC-05B8-4D56-9CF7-1F0BBAD07910}" presName="Name0" presStyleCnt="0">
        <dgm:presLayoutVars>
          <dgm:dir/>
          <dgm:resizeHandles val="exact"/>
        </dgm:presLayoutVars>
      </dgm:prSet>
      <dgm:spPr/>
    </dgm:pt>
    <dgm:pt modelId="{0BAF61B7-FDB1-40F4-BC3D-434E9AA91061}" type="pres">
      <dgm:prSet presAssocID="{8C6178EC-05B8-4D56-9CF7-1F0BBAD07910}" presName="arrow" presStyleLbl="bgShp" presStyleIdx="0" presStyleCnt="1"/>
      <dgm:spPr/>
    </dgm:pt>
    <dgm:pt modelId="{9A97D4BD-A967-473F-871B-FBF4A6647A8F}" type="pres">
      <dgm:prSet presAssocID="{8C6178EC-05B8-4D56-9CF7-1F0BBAD07910}" presName="points" presStyleCnt="0"/>
      <dgm:spPr/>
    </dgm:pt>
    <dgm:pt modelId="{5577A48E-B90D-4E5A-8416-B2CD2DC63050}" type="pres">
      <dgm:prSet presAssocID="{09807DC5-12AE-4C00-BB02-31D58EABF42D}" presName="compositeA" presStyleCnt="0"/>
      <dgm:spPr/>
    </dgm:pt>
    <dgm:pt modelId="{DA3D6A6E-83CE-4766-89DA-505BE4607293}" type="pres">
      <dgm:prSet presAssocID="{09807DC5-12AE-4C00-BB02-31D58EABF42D}" presName="textA" presStyleLbl="revTx" presStyleIdx="0" presStyleCnt="3" custScaleX="155015">
        <dgm:presLayoutVars>
          <dgm:bulletEnabled val="1"/>
        </dgm:presLayoutVars>
      </dgm:prSet>
      <dgm:spPr/>
    </dgm:pt>
    <dgm:pt modelId="{F70C0993-E6ED-4200-BA5E-4A1F087D0EF5}" type="pres">
      <dgm:prSet presAssocID="{09807DC5-12AE-4C00-BB02-31D58EABF42D}" presName="circleA" presStyleLbl="node1" presStyleIdx="0" presStyleCnt="3"/>
      <dgm:spPr>
        <a:xfrm>
          <a:off x="1292989" y="1959997"/>
          <a:ext cx="435554" cy="435554"/>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gm:spPr>
    </dgm:pt>
    <dgm:pt modelId="{AE4237CF-A2E7-422C-98DC-A22DA8F6E0C0}" type="pres">
      <dgm:prSet presAssocID="{09807DC5-12AE-4C00-BB02-31D58EABF42D}" presName="spaceA" presStyleCnt="0"/>
      <dgm:spPr/>
    </dgm:pt>
    <dgm:pt modelId="{A0655948-0031-485B-AE94-AEA7F73BD8AE}" type="pres">
      <dgm:prSet presAssocID="{6113F984-63B1-43B0-85A6-34100FF4E066}" presName="space" presStyleCnt="0"/>
      <dgm:spPr/>
    </dgm:pt>
    <dgm:pt modelId="{00901FDC-F0DC-48A4-AF0E-B1735C74F157}" type="pres">
      <dgm:prSet presAssocID="{4224DA87-26D3-4DF8-93E1-206169666655}" presName="compositeB" presStyleCnt="0"/>
      <dgm:spPr/>
    </dgm:pt>
    <dgm:pt modelId="{3AD7A524-7F81-4689-B4A5-003D2DB5E2F8}" type="pres">
      <dgm:prSet presAssocID="{4224DA87-26D3-4DF8-93E1-206169666655}" presName="textB" presStyleLbl="revTx" presStyleIdx="1" presStyleCnt="3" custScaleX="173481" custLinFactNeighborX="16568" custLinFactNeighborY="-615">
        <dgm:presLayoutVars>
          <dgm:bulletEnabled val="1"/>
        </dgm:presLayoutVars>
      </dgm:prSet>
      <dgm:spPr/>
    </dgm:pt>
    <dgm:pt modelId="{9EC16B51-5183-4137-8223-E86CD4AE344D}" type="pres">
      <dgm:prSet presAssocID="{4224DA87-26D3-4DF8-93E1-206169666655}" presName="circleB" presStyleLbl="node1" presStyleIdx="1" presStyleCnt="3" custLinFactNeighborX="51678" custLinFactNeighborY="-6436"/>
      <dgm:spPr>
        <a:xfrm>
          <a:off x="3378170" y="2132977"/>
          <a:ext cx="473995" cy="473995"/>
        </a:xfrm>
        <a:prstGeom prst="ellipse">
          <a:avLst/>
        </a:prstGeom>
        <a:solidFill>
          <a:schemeClr val="accent5"/>
        </a:solidFill>
        <a:ln>
          <a:noFill/>
        </a:ln>
        <a:effectLst/>
        <a:scene3d>
          <a:camera prst="orthographicFront"/>
          <a:lightRig rig="flat" dir="t"/>
        </a:scene3d>
        <a:sp3d prstMaterial="dkEdge">
          <a:bevelT w="8200" h="38100"/>
        </a:sp3d>
      </dgm:spPr>
    </dgm:pt>
    <dgm:pt modelId="{E78FD9C9-CC3C-42EF-9358-D894617F39BF}" type="pres">
      <dgm:prSet presAssocID="{4224DA87-26D3-4DF8-93E1-206169666655}" presName="spaceB" presStyleCnt="0"/>
      <dgm:spPr/>
    </dgm:pt>
    <dgm:pt modelId="{939C21EF-B65B-447A-A0C3-AF3E9F064AC8}" type="pres">
      <dgm:prSet presAssocID="{ADA6C1FA-9338-401B-9AA5-CDE07F4DFFDF}" presName="space" presStyleCnt="0"/>
      <dgm:spPr/>
    </dgm:pt>
    <dgm:pt modelId="{1A5E2C66-6A86-4AAF-A1E9-9A1232A9107A}" type="pres">
      <dgm:prSet presAssocID="{120871F0-7007-4245-8222-1A7FC0052B60}" presName="compositeA" presStyleCnt="0"/>
      <dgm:spPr/>
    </dgm:pt>
    <dgm:pt modelId="{0620FE2E-6D53-4334-A77D-10F43052D0D8}" type="pres">
      <dgm:prSet presAssocID="{120871F0-7007-4245-8222-1A7FC0052B60}" presName="textA" presStyleLbl="revTx" presStyleIdx="2" presStyleCnt="3" custScaleX="147670">
        <dgm:presLayoutVars>
          <dgm:bulletEnabled val="1"/>
        </dgm:presLayoutVars>
      </dgm:prSet>
      <dgm:spPr/>
    </dgm:pt>
    <dgm:pt modelId="{656350BB-883B-4DED-8ABA-1A17AF8220BC}" type="pres">
      <dgm:prSet presAssocID="{120871F0-7007-4245-8222-1A7FC0052B60}" presName="circleA" presStyleLbl="node1" presStyleIdx="2" presStyleCnt="3"/>
      <dgm:spPr>
        <a:xfrm>
          <a:off x="6257910" y="2132977"/>
          <a:ext cx="473995" cy="473995"/>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gm:spPr>
    </dgm:pt>
    <dgm:pt modelId="{8C9AE0DB-8D2D-48B1-A2D5-9A4AD8AB51E2}" type="pres">
      <dgm:prSet presAssocID="{120871F0-7007-4245-8222-1A7FC0052B60}" presName="spaceA" presStyleCnt="0"/>
      <dgm:spPr/>
    </dgm:pt>
  </dgm:ptLst>
  <dgm:cxnLst>
    <dgm:cxn modelId="{4B346105-A467-4231-949B-35A36A3F7B86}" type="presOf" srcId="{7941CD03-6566-4A20-8235-3C6B89E5856E}" destId="{3AD7A524-7F81-4689-B4A5-003D2DB5E2F8}" srcOrd="0" destOrd="1" presId="urn:microsoft.com/office/officeart/2005/8/layout/hProcess11"/>
    <dgm:cxn modelId="{E44EF812-B85C-458F-B372-2FC50386B97D}" type="presOf" srcId="{987AA813-6603-48AE-92FD-69288EB0BE71}" destId="{0620FE2E-6D53-4334-A77D-10F43052D0D8}" srcOrd="0" destOrd="1" presId="urn:microsoft.com/office/officeart/2005/8/layout/hProcess11"/>
    <dgm:cxn modelId="{52A1E12E-EFB0-442E-A6AB-C0C2AB7744FC}" srcId="{8C6178EC-05B8-4D56-9CF7-1F0BBAD07910}" destId="{120871F0-7007-4245-8222-1A7FC0052B60}" srcOrd="2" destOrd="0" parTransId="{3EFB9068-E0B2-4716-859A-1C8976FF266B}" sibTransId="{0C9D39A1-769F-4283-B628-61D19502FEEA}"/>
    <dgm:cxn modelId="{C4F1633E-2D07-46D6-B9DF-017A613B0604}" type="presOf" srcId="{09807DC5-12AE-4C00-BB02-31D58EABF42D}" destId="{DA3D6A6E-83CE-4766-89DA-505BE4607293}" srcOrd="0" destOrd="0" presId="urn:microsoft.com/office/officeart/2005/8/layout/hProcess11"/>
    <dgm:cxn modelId="{87EF4547-D4F4-479E-ABFF-58835028BDA8}" srcId="{8C6178EC-05B8-4D56-9CF7-1F0BBAD07910}" destId="{09807DC5-12AE-4C00-BB02-31D58EABF42D}" srcOrd="0" destOrd="0" parTransId="{8D1C01E6-3DF1-4882-AFD5-AA14EBBC400C}" sibTransId="{6113F984-63B1-43B0-85A6-34100FF4E066}"/>
    <dgm:cxn modelId="{8C0AE748-3B5B-48D7-BFC8-6D60C88D94DA}" type="presOf" srcId="{4224DA87-26D3-4DF8-93E1-206169666655}" destId="{3AD7A524-7F81-4689-B4A5-003D2DB5E2F8}" srcOrd="0" destOrd="0" presId="urn:microsoft.com/office/officeart/2005/8/layout/hProcess11"/>
    <dgm:cxn modelId="{649E5453-9AA9-4EA8-BA46-C648864AF1B9}" srcId="{09807DC5-12AE-4C00-BB02-31D58EABF42D}" destId="{6A8AE14F-6022-4B1C-BA68-D3FE40AD0D2B}" srcOrd="0" destOrd="0" parTransId="{B39E6E44-D457-48D2-BB16-7149485C6FF9}" sibTransId="{F6FCB36F-F97C-448D-BFEE-B0C82A809D23}"/>
    <dgm:cxn modelId="{CC38CA77-437A-47E4-9D66-3137ABD93CD7}" srcId="{4224DA87-26D3-4DF8-93E1-206169666655}" destId="{7941CD03-6566-4A20-8235-3C6B89E5856E}" srcOrd="0" destOrd="0" parTransId="{9531DA3E-91A4-45EE-BB50-8DCCB47CE889}" sibTransId="{1FEB05AB-4A7B-4EA9-ACAC-0B709CB26F19}"/>
    <dgm:cxn modelId="{E1311284-702E-4812-9167-22A082C8D03D}" srcId="{8C6178EC-05B8-4D56-9CF7-1F0BBAD07910}" destId="{4224DA87-26D3-4DF8-93E1-206169666655}" srcOrd="1" destOrd="0" parTransId="{3247113A-0D5D-41F5-A9A0-7C9387EC90B3}" sibTransId="{ADA6C1FA-9338-401B-9AA5-CDE07F4DFFDF}"/>
    <dgm:cxn modelId="{633E9385-37DF-40A9-AF60-4C6085AAB97C}" type="presOf" srcId="{6A8AE14F-6022-4B1C-BA68-D3FE40AD0D2B}" destId="{DA3D6A6E-83CE-4766-89DA-505BE4607293}" srcOrd="0" destOrd="1" presId="urn:microsoft.com/office/officeart/2005/8/layout/hProcess11"/>
    <dgm:cxn modelId="{52719896-4BB4-4D8D-82FC-B2E52E986038}" type="presOf" srcId="{120871F0-7007-4245-8222-1A7FC0052B60}" destId="{0620FE2E-6D53-4334-A77D-10F43052D0D8}" srcOrd="0" destOrd="0" presId="urn:microsoft.com/office/officeart/2005/8/layout/hProcess11"/>
    <dgm:cxn modelId="{E495D5D0-26B7-401E-BC8A-DAADAF4E9935}" srcId="{120871F0-7007-4245-8222-1A7FC0052B60}" destId="{987AA813-6603-48AE-92FD-69288EB0BE71}" srcOrd="0" destOrd="0" parTransId="{846F4BD6-E838-4DDE-9A96-B608DD1EB723}" sibTransId="{2423A0E6-3686-4FA5-B71F-06F8231AA45F}"/>
    <dgm:cxn modelId="{6E5511F3-52DB-4963-8755-9149DEE1E7AD}" type="presOf" srcId="{8C6178EC-05B8-4D56-9CF7-1F0BBAD07910}" destId="{E932758A-D1A5-424F-9DF2-AD2B7B67824E}" srcOrd="0" destOrd="0" presId="urn:microsoft.com/office/officeart/2005/8/layout/hProcess11"/>
    <dgm:cxn modelId="{0C6F0CDA-2918-4B41-9436-3258D844742E}" type="presParOf" srcId="{E932758A-D1A5-424F-9DF2-AD2B7B67824E}" destId="{0BAF61B7-FDB1-40F4-BC3D-434E9AA91061}" srcOrd="0" destOrd="0" presId="urn:microsoft.com/office/officeart/2005/8/layout/hProcess11"/>
    <dgm:cxn modelId="{477B6491-09DF-46DB-851D-CAADE4112BA9}" type="presParOf" srcId="{E932758A-D1A5-424F-9DF2-AD2B7B67824E}" destId="{9A97D4BD-A967-473F-871B-FBF4A6647A8F}" srcOrd="1" destOrd="0" presId="urn:microsoft.com/office/officeart/2005/8/layout/hProcess11"/>
    <dgm:cxn modelId="{D768726C-D0A9-4614-AC7C-0C8A8FE368FC}" type="presParOf" srcId="{9A97D4BD-A967-473F-871B-FBF4A6647A8F}" destId="{5577A48E-B90D-4E5A-8416-B2CD2DC63050}" srcOrd="0" destOrd="0" presId="urn:microsoft.com/office/officeart/2005/8/layout/hProcess11"/>
    <dgm:cxn modelId="{4BFB8767-9435-4BD4-9915-9E675EBD619F}" type="presParOf" srcId="{5577A48E-B90D-4E5A-8416-B2CD2DC63050}" destId="{DA3D6A6E-83CE-4766-89DA-505BE4607293}" srcOrd="0" destOrd="0" presId="urn:microsoft.com/office/officeart/2005/8/layout/hProcess11"/>
    <dgm:cxn modelId="{37811B54-D2C1-4CD7-9889-CA21EFAB3740}" type="presParOf" srcId="{5577A48E-B90D-4E5A-8416-B2CD2DC63050}" destId="{F70C0993-E6ED-4200-BA5E-4A1F087D0EF5}" srcOrd="1" destOrd="0" presId="urn:microsoft.com/office/officeart/2005/8/layout/hProcess11"/>
    <dgm:cxn modelId="{FA4F77C6-67D5-4C74-8666-C36F7052D410}" type="presParOf" srcId="{5577A48E-B90D-4E5A-8416-B2CD2DC63050}" destId="{AE4237CF-A2E7-422C-98DC-A22DA8F6E0C0}" srcOrd="2" destOrd="0" presId="urn:microsoft.com/office/officeart/2005/8/layout/hProcess11"/>
    <dgm:cxn modelId="{467D8A20-E739-4BE0-82A4-7B895979D2A7}" type="presParOf" srcId="{9A97D4BD-A967-473F-871B-FBF4A6647A8F}" destId="{A0655948-0031-485B-AE94-AEA7F73BD8AE}" srcOrd="1" destOrd="0" presId="urn:microsoft.com/office/officeart/2005/8/layout/hProcess11"/>
    <dgm:cxn modelId="{126944F9-6F92-44E2-B9C8-0F7631287DE3}" type="presParOf" srcId="{9A97D4BD-A967-473F-871B-FBF4A6647A8F}" destId="{00901FDC-F0DC-48A4-AF0E-B1735C74F157}" srcOrd="2" destOrd="0" presId="urn:microsoft.com/office/officeart/2005/8/layout/hProcess11"/>
    <dgm:cxn modelId="{968D0AEE-3957-4C77-A997-15162F8ED8DE}" type="presParOf" srcId="{00901FDC-F0DC-48A4-AF0E-B1735C74F157}" destId="{3AD7A524-7F81-4689-B4A5-003D2DB5E2F8}" srcOrd="0" destOrd="0" presId="urn:microsoft.com/office/officeart/2005/8/layout/hProcess11"/>
    <dgm:cxn modelId="{ABB35234-620C-41DF-9657-2E3AE8993DEC}" type="presParOf" srcId="{00901FDC-F0DC-48A4-AF0E-B1735C74F157}" destId="{9EC16B51-5183-4137-8223-E86CD4AE344D}" srcOrd="1" destOrd="0" presId="urn:microsoft.com/office/officeart/2005/8/layout/hProcess11"/>
    <dgm:cxn modelId="{1421487D-F1E6-49A7-95AF-9AF627745AB4}" type="presParOf" srcId="{00901FDC-F0DC-48A4-AF0E-B1735C74F157}" destId="{E78FD9C9-CC3C-42EF-9358-D894617F39BF}" srcOrd="2" destOrd="0" presId="urn:microsoft.com/office/officeart/2005/8/layout/hProcess11"/>
    <dgm:cxn modelId="{66640D47-CB0B-4744-8ED6-5F81C254639B}" type="presParOf" srcId="{9A97D4BD-A967-473F-871B-FBF4A6647A8F}" destId="{939C21EF-B65B-447A-A0C3-AF3E9F064AC8}" srcOrd="3" destOrd="0" presId="urn:microsoft.com/office/officeart/2005/8/layout/hProcess11"/>
    <dgm:cxn modelId="{62E903F2-DEB0-4273-80CF-D5EDE03C8C51}" type="presParOf" srcId="{9A97D4BD-A967-473F-871B-FBF4A6647A8F}" destId="{1A5E2C66-6A86-4AAF-A1E9-9A1232A9107A}" srcOrd="4" destOrd="0" presId="urn:microsoft.com/office/officeart/2005/8/layout/hProcess11"/>
    <dgm:cxn modelId="{56B2A7A0-371D-4B44-B0EA-9C8070E1A17A}" type="presParOf" srcId="{1A5E2C66-6A86-4AAF-A1E9-9A1232A9107A}" destId="{0620FE2E-6D53-4334-A77D-10F43052D0D8}" srcOrd="0" destOrd="0" presId="urn:microsoft.com/office/officeart/2005/8/layout/hProcess11"/>
    <dgm:cxn modelId="{38BBC42A-EAD7-4DB8-98B1-BCCEFEB198A2}" type="presParOf" srcId="{1A5E2C66-6A86-4AAF-A1E9-9A1232A9107A}" destId="{656350BB-883B-4DED-8ABA-1A17AF8220BC}" srcOrd="1" destOrd="0" presId="urn:microsoft.com/office/officeart/2005/8/layout/hProcess11"/>
    <dgm:cxn modelId="{77276FB9-6E9D-4A13-9B30-9EBFCA1FC521}" type="presParOf" srcId="{1A5E2C66-6A86-4AAF-A1E9-9A1232A9107A}" destId="{8C9AE0DB-8D2D-48B1-A2D5-9A4AD8AB51E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F61B7-FDB1-40F4-BC3D-434E9AA91061}">
      <dsp:nvSpPr>
        <dsp:cNvPr id="0" name=""/>
        <dsp:cNvSpPr/>
      </dsp:nvSpPr>
      <dsp:spPr>
        <a:xfrm>
          <a:off x="0" y="1306664"/>
          <a:ext cx="10515600" cy="1742219"/>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A3D6A6E-83CE-4766-89DA-505BE4607293}">
      <dsp:nvSpPr>
        <dsp:cNvPr id="0" name=""/>
        <dsp:cNvSpPr/>
      </dsp:nvSpPr>
      <dsp:spPr>
        <a:xfrm>
          <a:off x="2867" y="0"/>
          <a:ext cx="3015799"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marL="0" lvl="0" indent="0" algn="l" defTabSz="1066800">
            <a:lnSpc>
              <a:spcPct val="90000"/>
            </a:lnSpc>
            <a:spcBef>
              <a:spcPct val="0"/>
            </a:spcBef>
            <a:spcAft>
              <a:spcPct val="35000"/>
            </a:spcAft>
            <a:buNone/>
          </a:pPr>
          <a:r>
            <a:rPr lang="en-US" sz="2400" b="0" kern="1200" dirty="0"/>
            <a:t>Session 1 (10/1)</a:t>
          </a:r>
        </a:p>
        <a:p>
          <a:pPr marL="171450" lvl="1" indent="-171450" algn="l" defTabSz="800100">
            <a:lnSpc>
              <a:spcPct val="90000"/>
            </a:lnSpc>
            <a:spcBef>
              <a:spcPct val="0"/>
            </a:spcBef>
            <a:spcAft>
              <a:spcPct val="15000"/>
            </a:spcAft>
            <a:buChar char="•"/>
          </a:pPr>
          <a:r>
            <a:rPr lang="en-US" sz="1800" b="0" kern="1200" dirty="0"/>
            <a:t>Exploring &amp; Implementing a Data Governance Framework </a:t>
          </a:r>
        </a:p>
      </dsp:txBody>
      <dsp:txXfrm>
        <a:off x="2867" y="0"/>
        <a:ext cx="3015799" cy="1742219"/>
      </dsp:txXfrm>
    </dsp:sp>
    <dsp:sp modelId="{F70C0993-E6ED-4200-BA5E-4A1F087D0EF5}">
      <dsp:nvSpPr>
        <dsp:cNvPr id="0" name=""/>
        <dsp:cNvSpPr/>
      </dsp:nvSpPr>
      <dsp:spPr>
        <a:xfrm>
          <a:off x="1292989" y="1959997"/>
          <a:ext cx="435554" cy="435554"/>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D7A524-7F81-4689-B4A5-003D2DB5E2F8}">
      <dsp:nvSpPr>
        <dsp:cNvPr id="0" name=""/>
        <dsp:cNvSpPr/>
      </dsp:nvSpPr>
      <dsp:spPr>
        <a:xfrm>
          <a:off x="3438270" y="2602614"/>
          <a:ext cx="3375053"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1">
          <a:noAutofit/>
        </a:bodyPr>
        <a:lstStyle/>
        <a:p>
          <a:pPr marL="0" lvl="0" indent="0" algn="l" defTabSz="1066800">
            <a:lnSpc>
              <a:spcPct val="90000"/>
            </a:lnSpc>
            <a:spcBef>
              <a:spcPct val="0"/>
            </a:spcBef>
            <a:spcAft>
              <a:spcPct val="35000"/>
            </a:spcAft>
            <a:buNone/>
          </a:pPr>
          <a:r>
            <a:rPr lang="en-US" sz="2400" b="1" kern="1200" dirty="0"/>
            <a:t>Session 2 (10/15)</a:t>
          </a:r>
        </a:p>
        <a:p>
          <a:pPr marL="171450" lvl="1" indent="-171450" algn="l" defTabSz="800100">
            <a:lnSpc>
              <a:spcPct val="90000"/>
            </a:lnSpc>
            <a:spcBef>
              <a:spcPct val="0"/>
            </a:spcBef>
            <a:spcAft>
              <a:spcPct val="15000"/>
            </a:spcAft>
            <a:buChar char="•"/>
          </a:pPr>
          <a:r>
            <a:rPr lang="en-US" sz="1800" b="1" kern="1200" dirty="0"/>
            <a:t>An Introduction to Quality Programs</a:t>
          </a:r>
        </a:p>
      </dsp:txBody>
      <dsp:txXfrm>
        <a:off x="3438270" y="2602614"/>
        <a:ext cx="3375053" cy="1742219"/>
      </dsp:txXfrm>
    </dsp:sp>
    <dsp:sp modelId="{9EC16B51-5183-4137-8223-E86CD4AE344D}">
      <dsp:nvSpPr>
        <dsp:cNvPr id="0" name=""/>
        <dsp:cNvSpPr/>
      </dsp:nvSpPr>
      <dsp:spPr>
        <a:xfrm>
          <a:off x="4810776" y="1931964"/>
          <a:ext cx="435554" cy="435554"/>
        </a:xfrm>
        <a:prstGeom prst="ellipse">
          <a:avLst/>
        </a:prstGeom>
        <a:solidFill>
          <a:schemeClr val="accent5"/>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20FE2E-6D53-4334-A77D-10F43052D0D8}">
      <dsp:nvSpPr>
        <dsp:cNvPr id="0" name=""/>
        <dsp:cNvSpPr/>
      </dsp:nvSpPr>
      <dsp:spPr>
        <a:xfrm>
          <a:off x="6588269" y="0"/>
          <a:ext cx="2872903" cy="174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1">
          <a:noAutofit/>
        </a:bodyPr>
        <a:lstStyle/>
        <a:p>
          <a:pPr marL="0" lvl="0" indent="0" algn="l" defTabSz="1066800">
            <a:lnSpc>
              <a:spcPct val="90000"/>
            </a:lnSpc>
            <a:spcBef>
              <a:spcPct val="0"/>
            </a:spcBef>
            <a:spcAft>
              <a:spcPct val="35000"/>
            </a:spcAft>
            <a:buNone/>
          </a:pPr>
          <a:r>
            <a:rPr lang="en-US" sz="2400" b="0" kern="1200" dirty="0"/>
            <a:t>Session 3 (10/29)</a:t>
          </a:r>
        </a:p>
        <a:p>
          <a:pPr marL="171450" lvl="1" indent="-171450" algn="l" defTabSz="800100">
            <a:lnSpc>
              <a:spcPct val="90000"/>
            </a:lnSpc>
            <a:spcBef>
              <a:spcPct val="0"/>
            </a:spcBef>
            <a:spcAft>
              <a:spcPct val="15000"/>
            </a:spcAft>
            <a:buChar char="•"/>
          </a:pPr>
          <a:r>
            <a:rPr lang="en-US" sz="1800" b="0" kern="1200" dirty="0"/>
            <a:t>Data Governance Program Maintenance &amp; Strategies</a:t>
          </a:r>
        </a:p>
      </dsp:txBody>
      <dsp:txXfrm>
        <a:off x="6588269" y="0"/>
        <a:ext cx="2872903" cy="1742219"/>
      </dsp:txXfrm>
    </dsp:sp>
    <dsp:sp modelId="{656350BB-883B-4DED-8ABA-1A17AF8220BC}">
      <dsp:nvSpPr>
        <dsp:cNvPr id="0" name=""/>
        <dsp:cNvSpPr/>
      </dsp:nvSpPr>
      <dsp:spPr>
        <a:xfrm>
          <a:off x="7806943" y="1959997"/>
          <a:ext cx="435554" cy="435554"/>
        </a:xfrm>
        <a:prstGeom prst="ellipse">
          <a:avLst/>
        </a:prstGeom>
        <a:gradFill rotWithShape="0">
          <a:gsLst>
            <a:gs pos="0">
              <a:srgbClr val="F8931D">
                <a:hueOff val="35353"/>
                <a:satOff val="-34487"/>
                <a:lumOff val="-1766"/>
                <a:alphaOff val="0"/>
                <a:tint val="50000"/>
                <a:satMod val="300000"/>
              </a:srgbClr>
            </a:gs>
            <a:gs pos="35000">
              <a:srgbClr val="F8931D">
                <a:hueOff val="35353"/>
                <a:satOff val="-34487"/>
                <a:lumOff val="-1766"/>
                <a:alphaOff val="0"/>
                <a:tint val="37000"/>
                <a:satMod val="300000"/>
              </a:srgbClr>
            </a:gs>
            <a:gs pos="100000">
              <a:srgbClr val="F8931D">
                <a:hueOff val="35353"/>
                <a:satOff val="-34487"/>
                <a:lumOff val="-1766"/>
                <a:alphaOff val="0"/>
                <a:tint val="15000"/>
                <a:satMod val="350000"/>
              </a:srgb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D9869-A652-ED4F-AA1E-942834C31A45}"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D2FEF-A391-0B40-BFD2-F732D14A0EF5}" type="slidenum">
              <a:rPr lang="en-US" smtClean="0"/>
              <a:t>‹#›</a:t>
            </a:fld>
            <a:endParaRPr lang="en-US"/>
          </a:p>
        </p:txBody>
      </p:sp>
    </p:spTree>
    <p:extLst>
      <p:ext uri="{BB962C8B-B14F-4D97-AF65-F5344CB8AC3E}">
        <p14:creationId xmlns:p14="http://schemas.microsoft.com/office/powerpoint/2010/main" val="239089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xfrm>
            <a:off x="381000" y="685800"/>
            <a:ext cx="6096000" cy="3429000"/>
          </a:xfrm>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types of data that you may hear about when working with Quality Programs. Claims data and Measure data. </a:t>
            </a:r>
          </a:p>
          <a:p>
            <a:endParaRPr lang="en-US" dirty="0"/>
          </a:p>
          <a:p>
            <a:r>
              <a:rPr lang="en-US" dirty="0"/>
              <a:t>Claims data consists of everything that goes on a claim from the patient demographics, insurance information, diagnosis codes, procedure codes, who performed the services and where. Many of the industry standards we just discussed are utilized on a claim such as NDC, ICD, CPT, HCPCS just to name a few. </a:t>
            </a:r>
          </a:p>
          <a:p>
            <a:endParaRPr lang="en-US" dirty="0"/>
          </a:p>
          <a:p>
            <a:r>
              <a:rPr lang="en-US" dirty="0"/>
              <a:t>Measure data on the other hand, consists of the clinical elements that determine the complexity, progress, or management of a condition and is typically met using claims data or some type of data standard. For instance, a measure that states diabetic patients need to have an A1c drawn every 3 months is an example of a measure.  The measure data is the diagnosis, the test, and if the patient has had that test in the given time frame. Measure data for reporting consists of the ICD codes attached to the patient, the CPT codes that describe the type of test performed, the LOINC codes attached to the test attributes, along with any corresponding SNOMED codes. Many of these codes are behind the scenes but are very important for electronic data exchange and reporting. It is important to know where to locate them in your EHR and to understand how they are connected to the various tests and procedures that are documented.</a:t>
            </a:r>
          </a:p>
          <a:p>
            <a:endParaRPr lang="en-US" dirty="0"/>
          </a:p>
          <a:p>
            <a:r>
              <a:rPr lang="en-US" dirty="0">
                <a:solidFill>
                  <a:srgbClr val="FF0000"/>
                </a:solidFill>
              </a:rPr>
              <a:t>Attribution refers to not only the patients included in that measure, which would create the denominator for measurement, but also who is the responsible clinician that is managing that condition for the patient. Often times the attribution will fall to a primary care provider. When in payer programs or clinically integrated networks, attribution is very important as the measures are often reported and analyzed by physicians managing those patients. Attribution needs to be correct to ensure that the proper physician is seeing the data on the correct patients as well as being measured on patients that are truly under their management. This is especially important with value-based care as the provider may be getting reimbursed on how well his patient population conditions are being kept under control any patients attributed to the physician that are not really patients of the practice will skew the true data for the physician. There needs to be processes in place to identify those patients and get the attribution corrected so the data is accurate.</a:t>
            </a:r>
          </a:p>
          <a:p>
            <a:endParaRPr lang="en-US" dirty="0">
              <a:solidFill>
                <a:srgbClr val="FF0000"/>
              </a:solidFill>
            </a:endParaRPr>
          </a:p>
          <a:p>
            <a:r>
              <a:rPr lang="en-US" dirty="0">
                <a:solidFill>
                  <a:srgbClr val="FF0000"/>
                </a:solidFill>
              </a:rPr>
              <a:t>Often times, especially with the Healthcare Exchange, insurance plans can be subscribed to online. During the online enrollment, there may be a selection that the person subscribing to the insurance can make to enter their primary care physician. If they leave it blank, what some plans will do automatically, is assign a provider to the patient based on address or region, meaning they will automatically enter a provider that is closest to the patient. This can cause numerous issues with patient attribution, especially when the patient who signed up for the insurance does not see that provider. For plans that do not require a specific PCP to be used, but only a PCP in their network, this is especially confusing for the patient because the provider roster will not include the patient so any care provided or measures met will be listed as achieved for the provider that is on file with the payer plan, not the provider actually performing the work. Since the patient is getting the claims paid, it is difficult to explain the importance of updating the PCP to the correct provider because it has no effect on the patient. It does, however, effect the provider and potential reimbursement or incentives that they will be due for providing exceptional care. Each practice will need to understand this and be able to communicate this to their patients and find creative ways to involve the patient as the patient is typically the only person that can update their payer profile. Some payers have payer representatives that will be able to make those changes at the provider’s request, but it is not easy and may require a lot of documentation to get that done. If your organization has a payer rep that is in contact, this is a good place to start to see what their process is for getting this done. </a:t>
            </a:r>
          </a:p>
          <a:p>
            <a:endParaRPr lang="en-US" dirty="0"/>
          </a:p>
          <a:p>
            <a:r>
              <a:rPr lang="en-US" dirty="0"/>
              <a:t>So now let’s turn to some of the programs that are out there to participate in.</a:t>
            </a:r>
          </a:p>
        </p:txBody>
      </p:sp>
      <p:sp>
        <p:nvSpPr>
          <p:cNvPr id="4" name="Slide Number Placeholder 3"/>
          <p:cNvSpPr>
            <a:spLocks noGrp="1"/>
          </p:cNvSpPr>
          <p:nvPr>
            <p:ph type="sldNum" sz="quarter" idx="5"/>
          </p:nvPr>
        </p:nvSpPr>
        <p:spPr/>
        <p:txBody>
          <a:bodyPr/>
          <a:lstStyle/>
          <a:p>
            <a:fld id="{BF1D2FEF-A391-0B40-BFD2-F732D14A0EF5}" type="slidenum">
              <a:rPr lang="en-US" smtClean="0"/>
              <a:t>11</a:t>
            </a:fld>
            <a:endParaRPr lang="en-US"/>
          </a:p>
        </p:txBody>
      </p:sp>
    </p:spTree>
    <p:extLst>
      <p:ext uri="{BB962C8B-B14F-4D97-AF65-F5344CB8AC3E}">
        <p14:creationId xmlns:p14="http://schemas.microsoft.com/office/powerpoint/2010/main" val="116520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programs available, some depending on the geographic area, we will be looking at the most common quality programs, UDS, PCMH, and MIPS/MACRA.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Resources &amp; Services Administration, or HRSA, administers the UDS program. The data is used to assess the performance and impact of Health Center Programs , Health Center Program look-alikes, and Bureau of Health Workforce in all 50 states, the District of Columbia, Puerto Rico, the Virgin Islands, and the Pacific Basins to promote data-driven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an annual reporting system that provides standardized information about health centers that serve vulnerable populations and underserved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committee for Quality Assurance, or NCQA, administered the Patient Centered Medical Home program. It is a model of care that is geared towards building better relationships between patients and their clinical care teams. They have various accreditations available each with their own set of standards. Today we will be reviewing the Patient Centered Medical Home as it pertains more to the type of services offered by healthcare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Centers for Medicare and Medicaid Services, or CMS, implemented the Meaningful Use program in 2009 with the enactment of American Reinvestment &amp; Recovery Act and the accompanying Health Information Technology for Economic and Clinical Health Act, which you may know as the HITECH Act. It wasn’t until 2010/2011 that providers were able to attest to their commitment of upgrading or installing certified electronic health records and then each year thereafter submit quality data, as well as other measures for consecutive 90-days periods of time which, over time, grew with more measures and other requirements to attest to. This program officially ended in 2017, however, rather than just going away, a new program, Merit-based Incentive Payment System, known as MIPS, a part of MACRA was introduced to replace it. The MIPS program has grown over time and now has several different arms of the program where eligible providers can participate in various ways: Individually, part of a Group or ACO, or through various Advanced Payment Models, knowns as APMs. We won’t be spending too much time on the details of these programs; however, the program is important to understand if there is a certain percentage of Medicare billing that is done, or if there are partnerships with hospitals to participate in their Accountable Care Organizations. </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12</a:t>
            </a:fld>
            <a:endParaRPr lang="en-US"/>
          </a:p>
        </p:txBody>
      </p:sp>
    </p:spTree>
    <p:extLst>
      <p:ext uri="{BB962C8B-B14F-4D97-AF65-F5344CB8AC3E}">
        <p14:creationId xmlns:p14="http://schemas.microsoft.com/office/powerpoint/2010/main" val="296303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UDS data is used to evaluate and improve health center performance and ensure compliance with legislative mandates and identify trends. It is also used to promote data-driven quality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Reporting for UDS consists of two components:  The Universal report and the Grant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universal report provides data on patient demographics, services, staffing, and financing for the entire scope of services. It is the source of unduplicated health center data for the reporting year and includes 12 tables and 2 additional forms on health information technology and other data elements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grant report consists of all or part of the data element of the universal report table and are required only from the entities receiving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Data Submission is January 1 – February 15</a:t>
            </a:r>
          </a:p>
          <a:p>
            <a:r>
              <a:rPr lang="en-US" dirty="0"/>
              <a:t>Measure data is reported for the entire calendar year from January to December of the previous year</a:t>
            </a:r>
          </a:p>
          <a:p>
            <a:endParaRPr lang="en-US" dirty="0"/>
          </a:p>
          <a:p>
            <a:r>
              <a:rPr lang="en-US" dirty="0"/>
              <a:t>18 measures:  that are listed and referenced using Table numbers and line items</a:t>
            </a:r>
          </a:p>
          <a:p>
            <a:r>
              <a:rPr lang="en-US" dirty="0"/>
              <a:t>All in all, there are </a:t>
            </a:r>
          </a:p>
          <a:p>
            <a:r>
              <a:rPr lang="en-US" dirty="0"/>
              <a:t>900 data fields across 12 forms and appendices:</a:t>
            </a:r>
          </a:p>
          <a:p>
            <a:pPr marL="171450" indent="-171450">
              <a:buFont typeface="Arial" panose="020B0604020202020204" pitchFamily="34" charset="0"/>
              <a:buChar char="•"/>
            </a:pPr>
            <a:r>
              <a:rPr lang="en-US" dirty="0"/>
              <a:t>Patient demographics such as the number and socio-demographic characteristics of people served</a:t>
            </a:r>
          </a:p>
          <a:p>
            <a:pPr marL="171450" indent="-171450">
              <a:buFont typeface="Arial" panose="020B0604020202020204" pitchFamily="34" charset="0"/>
              <a:buChar char="•"/>
            </a:pPr>
            <a:r>
              <a:rPr lang="en-US" dirty="0"/>
              <a:t>Types and quantities of services provided</a:t>
            </a:r>
          </a:p>
          <a:p>
            <a:pPr marL="171450" indent="-171450">
              <a:buFont typeface="Arial" panose="020B0604020202020204" pitchFamily="34" charset="0"/>
              <a:buChar char="•"/>
            </a:pPr>
            <a:r>
              <a:rPr lang="en-US" dirty="0"/>
              <a:t>Clinical processes</a:t>
            </a:r>
          </a:p>
          <a:p>
            <a:pPr marL="171450" indent="-171450">
              <a:buFont typeface="Arial" panose="020B0604020202020204" pitchFamily="34" charset="0"/>
              <a:buChar char="•"/>
            </a:pPr>
            <a:r>
              <a:rPr lang="en-US" dirty="0"/>
              <a:t>Health outcomes</a:t>
            </a:r>
          </a:p>
          <a:p>
            <a:pPr marL="171450" indent="-171450">
              <a:buFont typeface="Arial" panose="020B0604020202020204" pitchFamily="34" charset="0"/>
              <a:buChar char="•"/>
            </a:pPr>
            <a:r>
              <a:rPr lang="en-US" dirty="0"/>
              <a:t>Counts of staff providing services</a:t>
            </a:r>
          </a:p>
          <a:p>
            <a:pPr marL="171450" indent="-171450">
              <a:buFont typeface="Arial" panose="020B0604020202020204" pitchFamily="34" charset="0"/>
              <a:buChar char="•"/>
            </a:pPr>
            <a:r>
              <a:rPr lang="en-US" dirty="0"/>
              <a:t>Patient use of services</a:t>
            </a:r>
          </a:p>
          <a:p>
            <a:pPr marL="171450" indent="-171450">
              <a:buFont typeface="Arial" panose="020B0604020202020204" pitchFamily="34" charset="0"/>
              <a:buChar char="•"/>
            </a:pPr>
            <a:r>
              <a:rPr lang="en-US" dirty="0"/>
              <a:t>Costs and revenues</a:t>
            </a:r>
          </a:p>
          <a:p>
            <a:endParaRPr lang="en-US" dirty="0"/>
          </a:p>
          <a:p>
            <a:r>
              <a:rPr lang="en-US" dirty="0"/>
              <a:t>It also takes into account some exclusions for which services cannot be counted in the reporting such as group visits, blood pressure screenings, services required to perform testing such as specimen collection, medications dispensed or administered to the patient, including vaccines, wound care, taking of health histories or creating or following up on referrals. It is important to know what the exclusions are for the measure as there are many nuances for measure exclusions; for instance Group Visits are excluded except those for Behavioral Health. It is imperative that the nuances are known and teams are educated on them.</a:t>
            </a:r>
          </a:p>
          <a:p>
            <a:endParaRPr lang="en-US" dirty="0"/>
          </a:p>
          <a:p>
            <a:r>
              <a:rPr lang="en-US" dirty="0"/>
              <a:t>UDS+ which is emerging, takes UDS a step further requiring patient-level submission of a health centers data. A major function of UDS modernization is to improve UDS tracking and drill down quality care reporting. UDS+ also incorporates the use of the data standard FHIR, which will hopefully ease the reporting burden by making this more of an electronic process</a:t>
            </a:r>
          </a:p>
          <a:p>
            <a:endParaRPr lang="en-US" dirty="0"/>
          </a:p>
          <a:p>
            <a:r>
              <a:rPr lang="en-US" dirty="0"/>
              <a:t>It is important to read through the UDS Manual to review all of the reporting requirements for the program. This reference provides a complete description of the measures and what is and is not included for each measure being reported as well as how it is to be reported. </a:t>
            </a:r>
          </a:p>
        </p:txBody>
      </p:sp>
      <p:sp>
        <p:nvSpPr>
          <p:cNvPr id="4" name="Slide Number Placeholder 3"/>
          <p:cNvSpPr>
            <a:spLocks noGrp="1"/>
          </p:cNvSpPr>
          <p:nvPr>
            <p:ph type="sldNum" sz="quarter" idx="5"/>
          </p:nvPr>
        </p:nvSpPr>
        <p:spPr/>
        <p:txBody>
          <a:bodyPr/>
          <a:lstStyle/>
          <a:p>
            <a:fld id="{BF1D2FEF-A391-0B40-BFD2-F732D14A0EF5}" type="slidenum">
              <a:rPr lang="en-US" smtClean="0"/>
              <a:t>13</a:t>
            </a:fld>
            <a:endParaRPr lang="en-US"/>
          </a:p>
        </p:txBody>
      </p:sp>
    </p:spTree>
    <p:extLst>
      <p:ext uri="{BB962C8B-B14F-4D97-AF65-F5344CB8AC3E}">
        <p14:creationId xmlns:p14="http://schemas.microsoft.com/office/powerpoint/2010/main" val="105550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PCMH program is unlike other programs in that the organization can select what objectives, or electives, that they work towards. All core criteria must be met but there are choices that can be made that best suit the organization goals and overarching strategy when selecting the elective credits that are needed. So while the base of the certification is the same for all the core measures, it is nice to have that bit of individuality for the organization. Many times, going through the certification process, organizations find that they are already doing this work, it just needs to be more organized or streamlined into reportable measures and perhaps do a bit more data collection. The goal of this program is to build a foundation of quality improvement that centers around the patient/provider relationship. </a:t>
            </a:r>
          </a:p>
          <a:p>
            <a:endParaRPr lang="en-US" dirty="0"/>
          </a:p>
          <a:p>
            <a:r>
              <a:rPr lang="en-US" dirty="0"/>
              <a:t>The program is based around 6 Concepts that include items such as Immunizations (3), Preventive Care (10), Behavioral Health (7), Chronic or Acute Care (5), Care Coordination (2), Health Care Costs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Pediatrics there are also 10 additional measures that can be reported on. </a:t>
            </a:r>
            <a:r>
              <a:rPr lang="en-US" b="0" i="0" dirty="0">
                <a:solidFill>
                  <a:srgbClr val="54585A"/>
                </a:solidFill>
                <a:effectLst/>
                <a:highlight>
                  <a:srgbClr val="FFFFFF"/>
                </a:highlight>
                <a:latin typeface="Lato" panose="020F0502020204030203" pitchFamily="34" charset="0"/>
              </a:rPr>
              <a:t>Within the </a:t>
            </a:r>
            <a:r>
              <a:rPr lang="en-US" b="1" i="0" dirty="0">
                <a:solidFill>
                  <a:srgbClr val="54585A"/>
                </a:solidFill>
                <a:effectLst/>
                <a:highlight>
                  <a:srgbClr val="FFFFFF"/>
                </a:highlight>
                <a:latin typeface="Lato" panose="020F0502020204030203" pitchFamily="34" charset="0"/>
              </a:rPr>
              <a:t>6 concepts</a:t>
            </a:r>
            <a:r>
              <a:rPr lang="en-US" b="0" i="0" dirty="0">
                <a:solidFill>
                  <a:srgbClr val="54585A"/>
                </a:solidFill>
                <a:effectLst/>
                <a:highlight>
                  <a:srgbClr val="FFFFFF"/>
                </a:highlight>
                <a:latin typeface="Lato" panose="020F0502020204030203" pitchFamily="34" charset="0"/>
              </a:rPr>
              <a:t>—there are 40 core criteria, 62 elective credits with 85 elective credits available. NY has its own PCMH Accreditation and there may be more than 40 that need to be met. The criteria encompasses activities for which a practice must demonstrate satisfactory performance to obtain NCQA PCMH Recognition. The criteria are developed from evidence-based guidelines and best practices. In this program, for clinical measures, NCQA uses HEDIS measures, however not all measures have to do with clinical data, but also includes information about organizational structure, responsibilities, and other organizational-wide initiatives. This is to make sure that the necessary infrastructure is in place to support the patient centered workflows and programs that this accreditation is looking for. Basically, NCQA not only wants organizations to become accredited, but they want to make sure that the organization structure can maintain and sustain the initiatives, workflows, and programs to support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4585A"/>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4585A"/>
                </a:solidFill>
                <a:effectLst/>
                <a:highlight>
                  <a:srgbClr val="FFFFFF"/>
                </a:highlight>
                <a:latin typeface="Lato" panose="020F0502020204030203" pitchFamily="34" charset="0"/>
              </a:rPr>
              <a:t>To be recognized as a Patient Centered Medical Home - the practice must </a:t>
            </a:r>
            <a:r>
              <a:rPr lang="en-US" b="1" i="0" dirty="0">
                <a:solidFill>
                  <a:srgbClr val="54585A"/>
                </a:solidFill>
                <a:effectLst/>
                <a:highlight>
                  <a:srgbClr val="FFFFFF"/>
                </a:highlight>
                <a:latin typeface="Lato" panose="020F0502020204030203" pitchFamily="34" charset="0"/>
              </a:rPr>
              <a:t>pass all 40 </a:t>
            </a:r>
            <a:r>
              <a:rPr lang="en-US" b="0" i="0" dirty="0">
                <a:solidFill>
                  <a:srgbClr val="54585A"/>
                </a:solidFill>
                <a:effectLst/>
                <a:highlight>
                  <a:srgbClr val="FFFFFF"/>
                </a:highlight>
                <a:latin typeface="Lato" panose="020F0502020204030203" pitchFamily="34" charset="0"/>
              </a:rPr>
              <a:t>core</a:t>
            </a:r>
            <a:r>
              <a:rPr lang="en-US" b="1" i="0" dirty="0">
                <a:solidFill>
                  <a:srgbClr val="54585A"/>
                </a:solidFill>
                <a:effectLst/>
                <a:highlight>
                  <a:srgbClr val="FFFFFF"/>
                </a:highlight>
                <a:latin typeface="Lato" panose="020F0502020204030203" pitchFamily="34" charset="0"/>
              </a:rPr>
              <a:t> criteria </a:t>
            </a:r>
            <a:r>
              <a:rPr lang="en-US" b="0" i="0" dirty="0">
                <a:solidFill>
                  <a:srgbClr val="54585A"/>
                </a:solidFill>
                <a:effectLst/>
                <a:highlight>
                  <a:srgbClr val="FFFFFF"/>
                </a:highlight>
                <a:latin typeface="Lato" panose="020F0502020204030203" pitchFamily="34" charset="0"/>
              </a:rPr>
              <a:t>and at least</a:t>
            </a:r>
            <a:r>
              <a:rPr lang="en-US" b="1" i="0" dirty="0">
                <a:solidFill>
                  <a:srgbClr val="54585A"/>
                </a:solidFill>
                <a:effectLst/>
                <a:highlight>
                  <a:srgbClr val="FFFFFF"/>
                </a:highlight>
                <a:latin typeface="Lato" panose="020F0502020204030203" pitchFamily="34" charset="0"/>
              </a:rPr>
              <a:t> 25 credits </a:t>
            </a:r>
            <a:r>
              <a:rPr lang="en-US" b="0" i="0" dirty="0">
                <a:solidFill>
                  <a:srgbClr val="54585A"/>
                </a:solidFill>
                <a:effectLst/>
                <a:highlight>
                  <a:srgbClr val="FFFFFF"/>
                </a:highlight>
                <a:latin typeface="Lato" panose="020F0502020204030203" pitchFamily="34" charset="0"/>
              </a:rPr>
              <a:t>of elective criteria across 5 to 6 concept areas.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to the success of this quality program  and to maintain the accreditation is to continue the momentum even after the accreditation is obtained. </a:t>
            </a:r>
          </a:p>
          <a:p>
            <a:endParaRPr lang="en-US" dirty="0"/>
          </a:p>
          <a:p>
            <a:r>
              <a:rPr lang="en-US" dirty="0"/>
              <a:t>The NCQA website provides access to consumers on the PCMH status and the quality measures submitted and for patients who research facilities and providers, this is an excellent source of data for them to compare and contrast different organizations and providers. </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14</a:t>
            </a:fld>
            <a:endParaRPr lang="en-US"/>
          </a:p>
        </p:txBody>
      </p:sp>
    </p:spTree>
    <p:extLst>
      <p:ext uri="{BB962C8B-B14F-4D97-AF65-F5344CB8AC3E}">
        <p14:creationId xmlns:p14="http://schemas.microsoft.com/office/powerpoint/2010/main" val="173176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Centers for Medicare and Medicaid Services, CMS, has their own program, historically Meaningful Use Program, is now morphed into the Medicare Access and CHIP Reauthorization Act of 2015 known as MACRA. This is the law that reformed the Medicare payment system that provides a new framework for reimbursing clinicians who successfully demonstrate value over volume in patient care. Many times the term MACRA is replaced by Merit-Incentive Payment Program, known as MIPS. While MIPS is not the only portion of MACRA, it is the portion that contains the measures that need to be attested to or have a certain percentage met to receive incentive dollars from CMS. It is CMS’ version of pay for performance.</a:t>
            </a:r>
          </a:p>
          <a:p>
            <a:endParaRPr lang="en-US" dirty="0"/>
          </a:p>
          <a:p>
            <a:r>
              <a:rPr lang="en-US" dirty="0"/>
              <a:t>The MIPS Program consists of Four Pillars: Quality, Improvement Activities, Promoting Interoperability, and Cost. Each pillar carries a different weight, for instance, Quality makes up 30% of the MIPS Score, Improvement Activities make up 15% , Promoting Interoperability makes up 25%, and Cost makes up 30%</a:t>
            </a:r>
          </a:p>
          <a:p>
            <a:r>
              <a:rPr lang="en-US" dirty="0"/>
              <a:t>Measures and activity data are reported across the four pillars, with the cost component typically being calculated by CMS based on claims data. The performance across the MIPS pillars, or categories, will result in a MIPS final score of 0 to 100 points. The final MIPS score determines whether a negative, neutral, or positive MIPS payment adjustment is due. Many times these adjustments, especially the penalties, can be seen on the payments from Medicare on each claim. There have been years, early on in the program, where lump sum checks were sent to providers for those that received incentive funds. The incentives or penalties for 2024 performance year will be applied to payments for Medicare Part B covered professional services beginning on January 1, 2026. </a:t>
            </a:r>
          </a:p>
          <a:p>
            <a:endParaRPr lang="en-US" dirty="0"/>
          </a:p>
          <a:p>
            <a:r>
              <a:rPr lang="en-US" dirty="0"/>
              <a:t>There are 5 types of participation options: Individual, Group, Virtual Group, Subgroup, or APM entity</a:t>
            </a:r>
          </a:p>
          <a:p>
            <a:r>
              <a:rPr lang="en-US" dirty="0"/>
              <a:t>There are 3 types of reporting options as well: </a:t>
            </a:r>
          </a:p>
          <a:p>
            <a:r>
              <a:rPr lang="en-US" b="1" dirty="0"/>
              <a:t>Traditional MIPS, </a:t>
            </a:r>
            <a:r>
              <a:rPr lang="en-US" dirty="0"/>
              <a:t>where the qualified professional selects the required number of quality measures and improvement activities that will be collected and complete the Promoting Interoperability measure set and report the data</a:t>
            </a:r>
          </a:p>
          <a:p>
            <a:r>
              <a:rPr lang="en-US" b="1" dirty="0"/>
              <a:t>MIPS Value Pathways (MVPs) </a:t>
            </a:r>
            <a:r>
              <a:rPr lang="en-US" b="0" dirty="0"/>
              <a:t>where a value pathway is chosen for the practice and then select the required number of quality measures and improvement activities available in that value pathway and complete the Promoting Interoperability measure set and report the data. This options allows for more meaningful measures that are relevant to a specialty or medical condition to be the focus.</a:t>
            </a:r>
          </a:p>
          <a:p>
            <a:r>
              <a:rPr lang="en-US" b="1" dirty="0"/>
              <a:t>Alternative Payment Model (APM) </a:t>
            </a:r>
            <a:r>
              <a:rPr lang="en-US" b="0" dirty="0"/>
              <a:t>is where a predetermined set of quality measures are required to report, and the APM Participants receive full credit in improvement activities performance category, which is evaluated annually, and complete the promoting interoperability measure set and report the data. In this type of reporting, there is no cost pillar and it is not evaluated. The APM model is generally used for groups such as ACO’s or a clinically integrated network where the infrastructure and support is already set up and members of those groups participate in process improvement and interoperability measures as a group rather than individuals or organizations.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Inclusion or eligibility to participate in the program can be checked on the QPP.CMS.GOV website. Checking the eligibility will provide more details on which type of participation is allow as well as the types of reporting options available.</a:t>
            </a:r>
          </a:p>
          <a:p>
            <a:endParaRPr lang="en-US" dirty="0"/>
          </a:p>
          <a:p>
            <a:endParaRPr lang="en-US" dirty="0"/>
          </a:p>
          <a:p>
            <a:r>
              <a:rPr lang="en-US" dirty="0"/>
              <a:t>For our purposes for this session today, speaking to clinical quality measures, we will focus on the quality piece of MIPS. </a:t>
            </a:r>
          </a:p>
          <a:p>
            <a:pPr algn="l"/>
            <a:r>
              <a:rPr lang="en-US" b="0" i="0" dirty="0">
                <a:solidFill>
                  <a:srgbClr val="242424"/>
                </a:solidFill>
                <a:effectLst/>
                <a:latin typeface="Rubik"/>
              </a:rPr>
              <a:t>Electronic Clinical Quality Measures are </a:t>
            </a:r>
            <a:r>
              <a:rPr lang="en-US" b="0" i="0" dirty="0">
                <a:solidFill>
                  <a:srgbClr val="212121"/>
                </a:solidFill>
                <a:effectLst/>
                <a:latin typeface="Rubik"/>
              </a:rPr>
              <a:t>clinical quality measures that are captured in certified electronic health record technology (CEHRT). Data is collected in a structured, consistent format during the process of patient care.</a:t>
            </a:r>
          </a:p>
          <a:p>
            <a:pPr algn="l"/>
            <a:r>
              <a:rPr lang="en-US" b="0" i="0" dirty="0">
                <a:solidFill>
                  <a:srgbClr val="212121"/>
                </a:solidFill>
                <a:effectLst/>
                <a:latin typeface="Rubik"/>
              </a:rPr>
              <a:t>MIPS Clinical Quality Measures are created by CMS. Sometimes they follow the HEDIS measures, but in some cases, they differ and it is important to know the measures thoroughly </a:t>
            </a:r>
            <a:r>
              <a:rPr lang="en-US" b="0" i="0" dirty="0" err="1">
                <a:solidFill>
                  <a:srgbClr val="212121"/>
                </a:solidFill>
                <a:effectLst/>
                <a:latin typeface="Rubik"/>
              </a:rPr>
              <a:t>soas</a:t>
            </a:r>
            <a:r>
              <a:rPr lang="en-US" b="0" i="0" dirty="0">
                <a:solidFill>
                  <a:srgbClr val="212121"/>
                </a:solidFill>
                <a:effectLst/>
                <a:latin typeface="Rubik"/>
              </a:rPr>
              <a:t> to be able to notate the differences in the programs to ensure that the right data is captured for each program if participating in multiples. </a:t>
            </a:r>
          </a:p>
          <a:p>
            <a:pPr algn="l"/>
            <a:r>
              <a:rPr lang="en-US" b="0" i="0" dirty="0">
                <a:solidFill>
                  <a:srgbClr val="212121"/>
                </a:solidFill>
                <a:effectLst/>
                <a:latin typeface="Rubik"/>
              </a:rPr>
              <a:t>Qualified Clinical Data Registry measures are measures that are registry specific metrics that are created to fulfill a group. For example, the IRIS registry for ophthalmology is a QCDR because all of the measures reported are around that specialty. CMS approves these each year to determine which meet the criteria to be included in the MIPS program</a:t>
            </a:r>
          </a:p>
          <a:p>
            <a:pPr algn="l"/>
            <a:r>
              <a:rPr lang="en-US" b="0" i="0" dirty="0">
                <a:solidFill>
                  <a:srgbClr val="212121"/>
                </a:solidFill>
                <a:effectLst/>
                <a:latin typeface="Rubik"/>
              </a:rPr>
              <a:t>Medicare Part B Claims – this uses CPT, ICD, LOINC, NDCs and all of the data submitted on claims to prove that measures are met. This type of reporting requires the use of CPTII or payer specific HCPCS codes </a:t>
            </a:r>
          </a:p>
          <a:p>
            <a:pPr algn="l"/>
            <a:r>
              <a:rPr lang="en-US" b="0" i="0" dirty="0">
                <a:solidFill>
                  <a:srgbClr val="212121"/>
                </a:solidFill>
                <a:effectLst/>
                <a:latin typeface="Rubik"/>
              </a:rPr>
              <a:t>And finally, the CAHPS survey information is used mainly for hospital or inpatient reporting and would not be considered a way to report for outpatient or office settings, except in very rare instances. </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15</a:t>
            </a:fld>
            <a:endParaRPr lang="en-US"/>
          </a:p>
        </p:txBody>
      </p:sp>
    </p:spTree>
    <p:extLst>
      <p:ext uri="{BB962C8B-B14F-4D97-AF65-F5344CB8AC3E}">
        <p14:creationId xmlns:p14="http://schemas.microsoft.com/office/powerpoint/2010/main" val="316517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more widely participated in quality programs, each state and even some smaller geographic areas have other payer programs or Independent Physician Associations, or IPAs, that also have their own set of clinical quality measures for their specific programs, some based on the specialties that they support. </a:t>
            </a:r>
          </a:p>
          <a:p>
            <a:endParaRPr lang="en-US" dirty="0"/>
          </a:p>
          <a:p>
            <a:r>
              <a:rPr lang="en-US" dirty="0"/>
              <a:t>Many of these organizations partner with hospitals or Accountable Care Organizations to unite their efforts and focus on certain clinical outcomes, best practices and quality measures that they can report as a group. Your organization may or may not participate in these programs, however, if yours does, then it is important to know the measures and what qualifies a patient to not only be counted in the measure, but what the goals are for that measure and whether or not your care is supporting the achievement of the outcomes that they are reporting. Sometimes, involvement in these more local programs does offer incentives to providers. </a:t>
            </a:r>
          </a:p>
          <a:p>
            <a:endParaRPr lang="en-US" dirty="0"/>
          </a:p>
          <a:p>
            <a:r>
              <a:rPr lang="en-US" dirty="0"/>
              <a:t>That was a lot of information but now I’d like to dive a bit deeper into the measures themselves and look over some examples of measures that may look the same but have differences that need to be accounted for across these programs.</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16</a:t>
            </a:fld>
            <a:endParaRPr lang="en-US"/>
          </a:p>
        </p:txBody>
      </p:sp>
    </p:spTree>
    <p:extLst>
      <p:ext uri="{BB962C8B-B14F-4D97-AF65-F5344CB8AC3E}">
        <p14:creationId xmlns:p14="http://schemas.microsoft.com/office/powerpoint/2010/main" val="126827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measure for tobacco screening</a:t>
            </a:r>
          </a:p>
          <a:p>
            <a:endParaRPr lang="en-US" dirty="0"/>
          </a:p>
          <a:p>
            <a:r>
              <a:rPr lang="en-US" dirty="0"/>
              <a:t>Each program references this measure differently so depending on what is being looked at may change what data is collected. </a:t>
            </a:r>
          </a:p>
          <a:p>
            <a:r>
              <a:rPr lang="en-US" dirty="0"/>
              <a:t>The way in which these 3 programs have to report this data varies slightly so it is important to know the difference in reporting between programs. For instance, the CMS-MIPS measure is reported via claims data, which means each numerator population needs its own code reported on a claim. Whereas the UDS measure is reported out on annual reports as a numerator and denominator.</a:t>
            </a:r>
          </a:p>
          <a:p>
            <a:r>
              <a:rPr lang="en-US" dirty="0"/>
              <a:t>As you read through also, this measure contains what we call a look back period. That means that not only is the measure relevant for the current measurement period, it also looks 6 months back at the encounters to determine the denominator that the patient will fall into. This is very common with other cancer screening measures as well. So be thorough when reading through the measures.</a:t>
            </a:r>
          </a:p>
          <a:p>
            <a:r>
              <a:rPr lang="en-US" dirty="0"/>
              <a:t>If you participate in multiple programs it is important to know these details to determine a consistent standard workflow that will capture many data elements efficiently so the end user is not going several different places in the EHR to satisfy measures for multiple programs. </a:t>
            </a:r>
          </a:p>
          <a:p>
            <a:r>
              <a:rPr lang="en-US" dirty="0"/>
              <a:t>Also, get to know your EHR and the tools that are available as some are there to help with data collection or serve as documentation shortcuts or now, there are even using AI to capture some data. If you don’t know if your EHR can do something, open a case, or ask your vendor representative. Often times, they rely on the practice to read through release notes to discover new features and activate them on their own.</a:t>
            </a:r>
          </a:p>
          <a:p>
            <a:endParaRPr lang="en-US" dirty="0"/>
          </a:p>
          <a:p>
            <a:r>
              <a:rPr lang="en-US" dirty="0"/>
              <a:t>Important examples of paying attention to details can be seen with the measure for Childhood Immunizations. The requirement is to administer a number of immunizations prior to the age of 2. If administered one or two days after the patient’s second birthday this will cause a measure to appear unachieved, even if the immunization was obtained. The details are important! Other examples include cancer screenings. Often times these measure contain look back periods to see what was done the prior year, or years, to achieve the measure in the current year. Don’t be caught in thinking that a missed measure is not worth pursuing as it can haunt you in the next year. The goal is to complete or achieve all the measures.</a:t>
            </a:r>
          </a:p>
          <a:p>
            <a:endParaRPr lang="en-US" dirty="0"/>
          </a:p>
          <a:p>
            <a:r>
              <a:rPr lang="en-US" dirty="0"/>
              <a:t>When creating your workflows, think about what is best for all your patients, not just ones that are in a program. The goal of quality programs is to provide consistent quality care, not just quality care to those in the programs. Creating workflows that encompass standardized areas of documentation, regardless of payer or program, can help get data consistently and easily. It’s about having a best practice to care for all patients and the quality program is just a sample size to view how the overall organization is doing. </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17</a:t>
            </a:fld>
            <a:endParaRPr lang="en-US"/>
          </a:p>
        </p:txBody>
      </p:sp>
    </p:spTree>
    <p:extLst>
      <p:ext uri="{BB962C8B-B14F-4D97-AF65-F5344CB8AC3E}">
        <p14:creationId xmlns:p14="http://schemas.microsoft.com/office/powerpoint/2010/main" val="2665959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items that you will need to make sure that you are aware of when designing workflows</a:t>
            </a:r>
          </a:p>
          <a:p>
            <a:endParaRPr lang="en-US" dirty="0"/>
          </a:p>
          <a:p>
            <a:r>
              <a:rPr lang="en-US" dirty="0"/>
              <a:t>Make sure that the patient age is the youngest if measures are similar but the ages differ. This will ensure all the data is captured in one workflow and clinicians and other end users do not have to remember a workflow for one age group vs. another. </a:t>
            </a:r>
          </a:p>
          <a:p>
            <a:endParaRPr lang="en-US" dirty="0"/>
          </a:p>
          <a:p>
            <a:r>
              <a:rPr lang="en-US" dirty="0"/>
              <a:t>Stay updated on the Measure Version Numbers. These can differ from year to year so they do need to be reviewed annually to ensure accuracy.</a:t>
            </a:r>
          </a:p>
          <a:p>
            <a:endParaRPr lang="en-US" dirty="0"/>
          </a:p>
          <a:p>
            <a:r>
              <a:rPr lang="en-US" dirty="0"/>
              <a:t>Know what makes a patient included in a measure. What criteria needs to be met and how it is met. Through a diagnosis code? A service? and what will exclude that patient. Educate your providers and clinicians on the measures and collaborate with them to come up with a workflow that works for everyone. </a:t>
            </a:r>
          </a:p>
          <a:p>
            <a:endParaRPr lang="en-US" dirty="0"/>
          </a:p>
          <a:p>
            <a:r>
              <a:rPr lang="en-US" dirty="0"/>
              <a:t>Know your look back periods. This will be important if you need to troubleshoot why a measure does not appear to be met even though it may seem like all criteria are there. This includes the number of encounters and not just a measurement period, sometimes it matters. </a:t>
            </a:r>
          </a:p>
          <a:p>
            <a:endParaRPr lang="en-US" dirty="0"/>
          </a:p>
          <a:p>
            <a:r>
              <a:rPr lang="en-US" dirty="0"/>
              <a:t>Make sure that your EHR has the appropriate and correct reporting codes linked to the proper tests and procedures. If you aren’t sure, find out. This can make the difference between measure achievement and falling short. Knowing where your LOINC codes are at, how data is mapped, where NDC codes are stored and how they are updated, and other codes are located makes a big difference sometimes in data being counted on reporting. Changes in workflow will need to be addressed to ensure that there is no data collection being missed with the changes that are being made. This is where the change management process becomes vital to measure achievement.</a:t>
            </a:r>
          </a:p>
          <a:p>
            <a:endParaRPr lang="en-US" dirty="0"/>
          </a:p>
          <a:p>
            <a:r>
              <a:rPr lang="en-US" dirty="0"/>
              <a:t>Review the exclusions and make sure that your workflow accounts for them in some way. Clinicians need to be educated on the measures and collaborated with to determine the best solutions to include this information. </a:t>
            </a:r>
          </a:p>
          <a:p>
            <a:endParaRPr lang="en-US" dirty="0"/>
          </a:p>
          <a:p>
            <a:r>
              <a:rPr lang="en-US" dirty="0"/>
              <a:t>I also cannot stress enough that the billing team really needs to be involved in this collaboration as well. They are the last stop before claims go out the door, they need to know what the clinical team is working on and how they are going about the workflow. There may be ways to automate things or map to codes so the clinician can be the clinician and the documentation can trigger codes for the claims. </a:t>
            </a:r>
          </a:p>
        </p:txBody>
      </p:sp>
      <p:sp>
        <p:nvSpPr>
          <p:cNvPr id="4" name="Slide Number Placeholder 3"/>
          <p:cNvSpPr>
            <a:spLocks noGrp="1"/>
          </p:cNvSpPr>
          <p:nvPr>
            <p:ph type="sldNum" sz="quarter" idx="5"/>
          </p:nvPr>
        </p:nvSpPr>
        <p:spPr/>
        <p:txBody>
          <a:bodyPr/>
          <a:lstStyle/>
          <a:p>
            <a:fld id="{BF1D2FEF-A391-0B40-BFD2-F732D14A0EF5}" type="slidenum">
              <a:rPr lang="en-US" smtClean="0"/>
              <a:t>18</a:t>
            </a:fld>
            <a:endParaRPr lang="en-US"/>
          </a:p>
        </p:txBody>
      </p:sp>
    </p:spTree>
    <p:extLst>
      <p:ext uri="{BB962C8B-B14F-4D97-AF65-F5344CB8AC3E}">
        <p14:creationId xmlns:p14="http://schemas.microsoft.com/office/powerpoint/2010/main" val="357538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really could go on for a while about all the measures and the ins and out of everything but there simply is not enough time. I’d like to open the floor to questions, comments, or even things that you may have run into and share your experience or lessons learned with the group.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19</a:t>
            </a:fld>
            <a:endParaRPr lang="en-US"/>
          </a:p>
        </p:txBody>
      </p:sp>
    </p:spTree>
    <p:extLst>
      <p:ext uri="{BB962C8B-B14F-4D97-AF65-F5344CB8AC3E}">
        <p14:creationId xmlns:p14="http://schemas.microsoft.com/office/powerpoint/2010/main" val="3170315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allowing me to share this time with you. I have listed come resources about the various programs we touched on today. I would recommend that those of you that participate already in the NCQA programs to click the link for reports cards and see where your organization and providers are at. This is a publicly accessed site which means that patients have access to this as well. </a:t>
            </a:r>
          </a:p>
          <a:p>
            <a:endParaRPr lang="en-US" dirty="0"/>
          </a:p>
          <a:p>
            <a:r>
              <a:rPr lang="en-US" dirty="0"/>
              <a:t>I hope that this session was useful and that you review some of the resources. In the final session, Part 3 of our series, we will be looking at some of the ways to have continued success with a data governance program to ensure that it continues working efficiently and effectively. </a:t>
            </a:r>
          </a:p>
          <a:p>
            <a:r>
              <a:rPr lang="en-US" dirty="0"/>
              <a:t>I hope to see you there.</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20</a:t>
            </a:fld>
            <a:endParaRPr lang="en-US"/>
          </a:p>
        </p:txBody>
      </p:sp>
    </p:spTree>
    <p:extLst>
      <p:ext uri="{BB962C8B-B14F-4D97-AF65-F5344CB8AC3E}">
        <p14:creationId xmlns:p14="http://schemas.microsoft.com/office/powerpoint/2010/main" val="413091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3616-2CC1-4B12-B8DA-4D563004261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70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4865DF23-B623-485B-943B-13F9541715A6}" type="slidenum">
              <a:rPr kumimoji="0" lang="en-US" sz="1800" b="0" i="0" u="none" strike="noStrike" kern="0" cap="none" spc="0" normalizeH="0" baseline="0" noProof="0" smtClean="0">
                <a:ln>
                  <a:noFill/>
                </a:ln>
                <a:solidFill>
                  <a:srgbClr val="000000"/>
                </a:solidFill>
                <a:effectLst/>
                <a:uLnTx/>
                <a:uFillTx/>
                <a:latin typeface="Century Gothic"/>
                <a:ea typeface="+mn-ea"/>
                <a:cs typeface="+mn-cs"/>
                <a:sym typeface="Century Gothic"/>
              </a:rPr>
              <a:pPr marL="0" marR="0" lvl="0" indent="0" algn="l" defTabSz="914400" rtl="0" eaLnBrk="1" fontAlgn="auto" latinLnBrk="0" hangingPunct="0">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rgbClr val="000000"/>
              </a:solidFill>
              <a:effectLst/>
              <a:uLnTx/>
              <a:uFillTx/>
              <a:latin typeface="Century Gothic"/>
              <a:ea typeface="+mn-ea"/>
              <a:cs typeface="+mn-cs"/>
              <a:sym typeface="Century Gothic"/>
            </a:endParaRPr>
          </a:p>
        </p:txBody>
      </p:sp>
    </p:spTree>
    <p:extLst>
      <p:ext uri="{BB962C8B-B14F-4D97-AF65-F5344CB8AC3E}">
        <p14:creationId xmlns:p14="http://schemas.microsoft.com/office/powerpoint/2010/main" val="914176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3616-2CC1-4B12-B8DA-4D563004261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0810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24</a:t>
            </a:fld>
            <a:endParaRPr lang="en-US"/>
          </a:p>
        </p:txBody>
      </p:sp>
    </p:spTree>
    <p:extLst>
      <p:ext uri="{BB962C8B-B14F-4D97-AF65-F5344CB8AC3E}">
        <p14:creationId xmlns:p14="http://schemas.microsoft.com/office/powerpoint/2010/main" val="347661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1250" cy="3482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Poppins"/>
              <a:cs typeface="Poppins"/>
            </a:endParaRPr>
          </a:p>
        </p:txBody>
      </p:sp>
    </p:spTree>
    <p:extLst>
      <p:ext uri="{BB962C8B-B14F-4D97-AF65-F5344CB8AC3E}">
        <p14:creationId xmlns:p14="http://schemas.microsoft.com/office/powerpoint/2010/main" val="245782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9F8C6-28DA-4D0F-9184-F3023A7BD9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1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49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highlight>
                  <a:srgbClr val="FFFFFF"/>
                </a:highlight>
                <a:latin typeface="Google Sans"/>
              </a:rPr>
              <a:t>Thank you for joining us today in the second part of a 3-part series on Developing a Data Governance Framework</a:t>
            </a:r>
          </a:p>
          <a:p>
            <a:pPr algn="l"/>
            <a:endParaRPr lang="en-US" b="1" i="0" dirty="0">
              <a:solidFill>
                <a:srgbClr val="1F1F1F"/>
              </a:solidFill>
              <a:effectLst/>
              <a:highlight>
                <a:srgbClr val="FFFFFF"/>
              </a:highlight>
              <a:latin typeface="Google Sans"/>
            </a:endParaRPr>
          </a:p>
          <a:p>
            <a:pPr algn="l"/>
            <a:r>
              <a:rPr lang="en-US" b="1" i="0" dirty="0">
                <a:solidFill>
                  <a:srgbClr val="1F1F1F"/>
                </a:solidFill>
                <a:effectLst/>
                <a:highlight>
                  <a:srgbClr val="FFFFFF"/>
                </a:highlight>
                <a:latin typeface="Google Sans"/>
              </a:rPr>
              <a:t>Today we will be introducing Quality Programs along with some terminology and basic need to know information for participating in one or more quality programs.</a:t>
            </a:r>
          </a:p>
          <a:p>
            <a:pPr algn="l"/>
            <a:endParaRPr lang="en-US" b="1" i="0" dirty="0">
              <a:solidFill>
                <a:srgbClr val="1F1F1F"/>
              </a:solidFill>
              <a:effectLst/>
              <a:highlight>
                <a:srgbClr val="FFFFFF"/>
              </a:highlight>
              <a:latin typeface="Google Sans"/>
            </a:endParaRPr>
          </a:p>
          <a:p>
            <a:pPr algn="l"/>
            <a:r>
              <a:rPr lang="en-US" b="1" i="0" dirty="0">
                <a:solidFill>
                  <a:srgbClr val="1F1F1F"/>
                </a:solidFill>
                <a:effectLst/>
                <a:highlight>
                  <a:srgbClr val="FFFFFF"/>
                </a:highlight>
                <a:latin typeface="Google Sans"/>
              </a:rPr>
              <a:t>All participants will be placed on mute during the presentation. Please put any questions or comments in the chat so we can review them during the Q &amp; A session. This meeting is being recorded and the slide deck will be sent out to participants at the conclusion of the session today. </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7</a:t>
            </a:fld>
            <a:endParaRPr lang="en-US"/>
          </a:p>
        </p:txBody>
      </p:sp>
    </p:spTree>
    <p:extLst>
      <p:ext uri="{BB962C8B-B14F-4D97-AF65-F5344CB8AC3E}">
        <p14:creationId xmlns:p14="http://schemas.microsoft.com/office/powerpoint/2010/main" val="114097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Jackie Simik and I’m a healthcare IT consultant. I have worked in the healthcare industry for over 30 years in various aspects such as Billing and Revenue Cycle Management, Oncology, Radiology, Outpatient Clinic Administration and Management, Private Practice Administration, and most recently I worked with a clinically integrated network in the Chicagoland area before coming to Pivot Point for consulting. I have a wide-ranging background that includes billing and coding, as well as regulatory compliance and data reporting. </a:t>
            </a:r>
          </a:p>
          <a:p>
            <a:endParaRPr lang="en-US" dirty="0"/>
          </a:p>
          <a:p>
            <a:r>
              <a:rPr lang="en-US" dirty="0"/>
              <a:t>I have been with Pivot Point for over 2 years working with eClinicalWorks customers to optimize how they utilize the various tools in their EHR to not only streamline workflows but also to help with data collection efforts. I also have 2 Epic certifications and am currently working on my Project Management Professional Certification. </a:t>
            </a:r>
          </a:p>
          <a:p>
            <a:endParaRPr lang="en-US" dirty="0"/>
          </a:p>
          <a:p>
            <a:r>
              <a:rPr lang="en-US" dirty="0"/>
              <a:t>Thank you for having me back today to continue on our data governance program journey.</a:t>
            </a:r>
          </a:p>
          <a:p>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8</a:t>
            </a:fld>
            <a:endParaRPr lang="en-US"/>
          </a:p>
        </p:txBody>
      </p:sp>
    </p:spTree>
    <p:extLst>
      <p:ext uri="{BB962C8B-B14F-4D97-AF65-F5344CB8AC3E}">
        <p14:creationId xmlns:p14="http://schemas.microsoft.com/office/powerpoint/2010/main" val="1143857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the programs that are out there. Let’s talk a little bit about data standards, what they are, and why they are important</a:t>
            </a:r>
          </a:p>
          <a:p>
            <a:endParaRPr lang="en-US" dirty="0"/>
          </a:p>
          <a:p>
            <a:r>
              <a:rPr lang="en-US" dirty="0"/>
              <a:t>Data Standards are guidelines or norms to ensure that data is collected, formatted, and exchanged in a consistent and structured way. </a:t>
            </a:r>
          </a:p>
          <a:p>
            <a:r>
              <a:rPr lang="en-US" dirty="0"/>
              <a:t>They make it easier for systems, organizations, or people to share and understand data, even when they use different platforms or formats. </a:t>
            </a:r>
          </a:p>
          <a:p>
            <a:r>
              <a:rPr lang="en-US" dirty="0"/>
              <a:t>Some key aspects of data standards are:</a:t>
            </a:r>
          </a:p>
          <a:p>
            <a:endParaRPr lang="en-US" dirty="0"/>
          </a:p>
          <a:p>
            <a:pPr marL="171450" indent="-171450">
              <a:buFont typeface="Arial" panose="020B0604020202020204" pitchFamily="34" charset="0"/>
              <a:buChar char="•"/>
            </a:pPr>
            <a:r>
              <a:rPr lang="en-US" b="1" dirty="0"/>
              <a:t>Uniformity</a:t>
            </a:r>
            <a:r>
              <a:rPr lang="en-US" dirty="0"/>
              <a:t>:  Data standards define how data should be formatted to ensure consistency. This includes elements such as date formats and naming conventions as an example</a:t>
            </a:r>
          </a:p>
          <a:p>
            <a:pPr marL="171450" indent="-171450">
              <a:buFont typeface="Arial" panose="020B0604020202020204" pitchFamily="34" charset="0"/>
              <a:buChar char="•"/>
            </a:pPr>
            <a:r>
              <a:rPr lang="en-US" b="1" dirty="0"/>
              <a:t>Interoperability</a:t>
            </a:r>
            <a:r>
              <a:rPr lang="en-US" dirty="0"/>
              <a:t>: They enable different systems or organizations to communicate and share data efficiently without the need for extensive reformatting</a:t>
            </a:r>
          </a:p>
          <a:p>
            <a:pPr marL="171450" indent="-171450">
              <a:buFont typeface="Arial" panose="020B0604020202020204" pitchFamily="34" charset="0"/>
              <a:buChar char="•"/>
            </a:pPr>
            <a:r>
              <a:rPr lang="en-US" b="1" dirty="0"/>
              <a:t>Data</a:t>
            </a:r>
            <a:r>
              <a:rPr lang="en-US" dirty="0"/>
              <a:t> </a:t>
            </a:r>
            <a:r>
              <a:rPr lang="en-US" b="1" dirty="0"/>
              <a:t>Quality</a:t>
            </a:r>
            <a:r>
              <a:rPr lang="en-US" dirty="0"/>
              <a:t>: Standards help maintain data quality by ensuring accuracy, completeness, and consistency across various datasets</a:t>
            </a:r>
          </a:p>
          <a:p>
            <a:pPr marL="171450" indent="-171450">
              <a:buFont typeface="Arial" panose="020B0604020202020204" pitchFamily="34" charset="0"/>
              <a:buChar char="•"/>
            </a:pPr>
            <a:r>
              <a:rPr lang="en-US" b="1" dirty="0"/>
              <a:t>Regulatory</a:t>
            </a:r>
            <a:r>
              <a:rPr lang="en-US" dirty="0"/>
              <a:t> </a:t>
            </a:r>
            <a:r>
              <a:rPr lang="en-US" b="1" dirty="0"/>
              <a:t>Compliance</a:t>
            </a:r>
            <a:r>
              <a:rPr lang="en-US" dirty="0"/>
              <a:t>: in many industries, such as healthcare and finances, adhering to data standards is necessary for regulatory compliance</a:t>
            </a:r>
          </a:p>
          <a:p>
            <a:pPr marL="171450" indent="-171450">
              <a:buFont typeface="Arial" panose="020B0604020202020204" pitchFamily="34" charset="0"/>
              <a:buChar char="•"/>
            </a:pPr>
            <a:r>
              <a:rPr lang="en-US" b="1" dirty="0"/>
              <a:t>Scalability</a:t>
            </a:r>
            <a:r>
              <a:rPr lang="en-US" dirty="0"/>
              <a:t>: Standardized data can be easily scaled and integrated across larger networks or expanded systems</a:t>
            </a:r>
          </a:p>
          <a:p>
            <a:pPr marL="171450" indent="-171450">
              <a:buFont typeface="Arial" panose="020B0604020202020204" pitchFamily="34" charset="0"/>
              <a:buChar char="•"/>
            </a:pPr>
            <a:endParaRPr lang="en-US" dirty="0"/>
          </a:p>
          <a:p>
            <a:pPr marL="0" indent="0">
              <a:buFontTx/>
              <a:buNone/>
            </a:pPr>
            <a:r>
              <a:rPr lang="en-US" b="0" dirty="0"/>
              <a:t>Ensuring</a:t>
            </a:r>
            <a:r>
              <a:rPr lang="en-US" dirty="0"/>
              <a:t> that data adheres to standards can be critical when implementing or integrating with various systems or when ensuring accurate reporting and analysis.</a:t>
            </a:r>
          </a:p>
        </p:txBody>
      </p:sp>
      <p:sp>
        <p:nvSpPr>
          <p:cNvPr id="4" name="Slide Number Placeholder 3"/>
          <p:cNvSpPr>
            <a:spLocks noGrp="1"/>
          </p:cNvSpPr>
          <p:nvPr>
            <p:ph type="sldNum" sz="quarter" idx="5"/>
          </p:nvPr>
        </p:nvSpPr>
        <p:spPr/>
        <p:txBody>
          <a:bodyPr/>
          <a:lstStyle/>
          <a:p>
            <a:fld id="{BF1D2FEF-A391-0B40-BFD2-F732D14A0EF5}" type="slidenum">
              <a:rPr lang="en-US" smtClean="0"/>
              <a:t>9</a:t>
            </a:fld>
            <a:endParaRPr lang="en-US"/>
          </a:p>
        </p:txBody>
      </p:sp>
    </p:spTree>
    <p:extLst>
      <p:ext uri="{BB962C8B-B14F-4D97-AF65-F5344CB8AC3E}">
        <p14:creationId xmlns:p14="http://schemas.microsoft.com/office/powerpoint/2010/main" val="386926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Some Common Industry Data Standards are:</a:t>
            </a:r>
          </a:p>
          <a:p>
            <a:pPr marL="171450" indent="-171450">
              <a:buFont typeface="Arial" panose="020B0604020202020204" pitchFamily="34" charset="0"/>
              <a:buChar char="•"/>
            </a:pPr>
            <a:r>
              <a:rPr lang="en-US" dirty="0"/>
              <a:t>Health Insurance Portability &amp; Accountability Act (HIPAA) defines what PHI is and how it can be used</a:t>
            </a:r>
          </a:p>
          <a:p>
            <a:pPr marL="171450" indent="-171450">
              <a:buFont typeface="Arial" panose="020B0604020202020204" pitchFamily="34" charset="0"/>
              <a:buChar char="•"/>
            </a:pPr>
            <a:r>
              <a:rPr lang="en-US" dirty="0"/>
              <a:t>National Drug Classification (NDC) these codes have a unique 10-digit number that identifies human drugs in the US. The NDC is a universal product identifier that includes three segments; the first segment identifies the manufacturer, the second and third segments identify the drug, device, or medical supply. Every drug, device or supply that is approved by the FDA is assigned an NDC number</a:t>
            </a:r>
          </a:p>
          <a:p>
            <a:pPr marL="171450" indent="-171450">
              <a:buFont typeface="Arial" panose="020B0604020202020204" pitchFamily="34" charset="0"/>
              <a:buChar char="•"/>
            </a:pPr>
            <a:r>
              <a:rPr lang="en-US" dirty="0"/>
              <a:t>International Classification of Diseases – Clinical Modification (ICD-10-CM) are the diagnosis codes that the physicians and clinicians use to report on the patient condition </a:t>
            </a:r>
          </a:p>
          <a:p>
            <a:pPr marL="171450" indent="-171450">
              <a:buFont typeface="Arial" panose="020B0604020202020204" pitchFamily="34" charset="0"/>
              <a:buChar char="•"/>
            </a:pPr>
            <a:r>
              <a:rPr lang="en-US" dirty="0"/>
              <a:t>Common Procedural Terminology (CPT) are the codes used to report the type of procedures performed or services provided to patients. There are two categories of these codes, Level I codes describe what a provider did during a procedure or service, whereas Level II codes describe what a provider used during a procedure or service and to document clinical status or detailed data performed during the service or procedure</a:t>
            </a:r>
          </a:p>
          <a:p>
            <a:pPr marL="171450" indent="-171450">
              <a:buFont typeface="Arial" panose="020B0604020202020204" pitchFamily="34" charset="0"/>
              <a:buChar char="•"/>
            </a:pPr>
            <a:r>
              <a:rPr lang="en-US" dirty="0"/>
              <a:t>Healthcare Common Procedure Coding System (HCPCS) – many of these codes are used to describe and report the types of medical services, drugs, supplies, and other services provided to patients. These codes can also be used to report clinical measures to help identify gaps in care</a:t>
            </a:r>
          </a:p>
          <a:p>
            <a:pPr marL="171450" indent="-171450">
              <a:buFont typeface="Arial" panose="020B0604020202020204" pitchFamily="34" charset="0"/>
              <a:buChar char="•"/>
            </a:pPr>
            <a:r>
              <a:rPr lang="en-US" dirty="0"/>
              <a:t>Clinical Data Interchange Standards Consortium (CDISC) – this standard outlines how to exchange clinical research data with a common data elements language which includes SNOMED and LOINC codes</a:t>
            </a:r>
          </a:p>
          <a:p>
            <a:pPr marL="171450" indent="-171450">
              <a:buFont typeface="Arial" panose="020B0604020202020204" pitchFamily="34" charset="0"/>
              <a:buChar char="•"/>
            </a:pPr>
            <a:r>
              <a:rPr lang="en-US" dirty="0"/>
              <a:t>Systematized Nomenclature of Medicine Clinical Terms (SNOMED) is a clinical vocabulary system that connects various medical codes, terminology, definitions, and synonyms  used in EHR systems for electronic health information exchange, clinical decision support systems, data sharing, and many other uses. It is considered the most comprehensive clinical terminology system in the world with over 300,000 concepts. SNOMED CT helps to ensure that care information is presented in a clear, consistent, and comprehensive manner and is more descriptive than ICD codes</a:t>
            </a:r>
          </a:p>
          <a:p>
            <a:pPr marL="171450" indent="-171450">
              <a:buFont typeface="Arial" panose="020B0604020202020204" pitchFamily="34" charset="0"/>
              <a:buChar char="•"/>
            </a:pPr>
            <a:r>
              <a:rPr lang="en-US" dirty="0"/>
              <a:t>Logical Observation Identifiers, Names, and Codes (LOINC) is a standard that facilitates the exchange of pooling of results, such as lab test or vital signs, for clinical care, outcomes, and management</a:t>
            </a:r>
          </a:p>
          <a:p>
            <a:pPr marL="171450" indent="-171450">
              <a:buFont typeface="Arial" panose="020B0604020202020204" pitchFamily="34" charset="0"/>
              <a:buChar char="•"/>
            </a:pPr>
            <a:r>
              <a:rPr lang="en-US" dirty="0"/>
              <a:t>Fast Healthcare Interoperability Resources (FHIR) – pronounced FIRE, this enables the secure exchange of healthcare information so patients can receive the best possible care. It is widely used for health apps and data-sharing between EHRs. It is a standard that defines how healthcare information can be exchanged between different computer systems regardless of how it is stored in those systems. </a:t>
            </a:r>
          </a:p>
          <a:p>
            <a:pPr marL="171450" indent="-171450">
              <a:buFont typeface="Arial" panose="020B0604020202020204" pitchFamily="34" charset="0"/>
              <a:buChar char="•"/>
            </a:pPr>
            <a:r>
              <a:rPr lang="en-US" dirty="0"/>
              <a:t>The last two in this list Electronic Data Interchange and American National Standards Institute are often listed together as EDI-ANSI and is a uniform exchange of business transactions between industries. EDI standards define the structure, format, and content of EDI message, ensuring that information is exchanged accurately and seamlessly. The EDI-ANSI standards are defined for several industries, not just healthcare.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the EHR, many of these are libraries where the set up of the codes can be reviewed. This can include maintenance reports as well as other reports that show NDCs, CPTs, ICDs and other codes that are incorrect or outdated and need to have some manual intervention and maintenance done to remain updated. Many times an EHR vendor will provide updated data, but then the organization needs to go into their specific database and update all things attached to those codes. If there is a troubleshooting document or process in place for researching why measures have not been achieved but data is there, looking to these libraries and reports should be included in that workflow so nothing </a:t>
            </a:r>
            <a:r>
              <a:rPr lang="en-US"/>
              <a:t>is missed.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coding systems are used throughout the healthcare industry by both providers of care and payers. They are used for reimbursement, research, clinical initiatives or programs. Quality Programs use a combination of all these data standards to capture patient data as well as provider performance data to monitor patient conditions, outcomes, and clinical performance.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F1D2FEF-A391-0B40-BFD2-F732D14A0EF5}" type="slidenum">
              <a:rPr lang="en-US" smtClean="0"/>
              <a:t>10</a:t>
            </a:fld>
            <a:endParaRPr lang="en-US"/>
          </a:p>
        </p:txBody>
      </p:sp>
    </p:spTree>
    <p:extLst>
      <p:ext uri="{BB962C8B-B14F-4D97-AF65-F5344CB8AC3E}">
        <p14:creationId xmlns:p14="http://schemas.microsoft.com/office/powerpoint/2010/main" val="3830668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F35A0F-CF36-5083-7E9A-A1DDC0DCBD5A}"/>
              </a:ext>
            </a:extLst>
          </p:cNvPr>
          <p:cNvSpPr/>
          <p:nvPr userDrawn="1"/>
        </p:nvSpPr>
        <p:spPr>
          <a:xfrm>
            <a:off x="-20277" y="5664200"/>
            <a:ext cx="12212277" cy="119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27A472A6-4051-18C1-C241-6B7A12EAFAF9}"/>
              </a:ext>
            </a:extLst>
          </p:cNvPr>
          <p:cNvSpPr/>
          <p:nvPr userDrawn="1"/>
        </p:nvSpPr>
        <p:spPr>
          <a:xfrm rot="16200000" flipH="1" flipV="1">
            <a:off x="3602498" y="1344329"/>
            <a:ext cx="6858000" cy="4169307"/>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solidFill>
            <a:schemeClr val="bg1">
              <a:alpha val="6703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reeform: Shape 2">
            <a:extLst>
              <a:ext uri="{FF2B5EF4-FFF2-40B4-BE49-F238E27FC236}">
                <a16:creationId xmlns:a16="http://schemas.microsoft.com/office/drawing/2014/main" id="{EE83D027-F6D0-7B9F-3626-139714F1CAE9}"/>
              </a:ext>
            </a:extLst>
          </p:cNvPr>
          <p:cNvSpPr/>
          <p:nvPr userDrawn="1"/>
        </p:nvSpPr>
        <p:spPr>
          <a:xfrm rot="16200000" flipH="1" flipV="1">
            <a:off x="75137" y="-95413"/>
            <a:ext cx="6858000" cy="7048827"/>
          </a:xfrm>
          <a:custGeom>
            <a:avLst/>
            <a:gdLst>
              <a:gd name="connsiteX0" fmla="*/ 6857973 w 6858000"/>
              <a:gd name="connsiteY0" fmla="*/ 133841 h 7048827"/>
              <a:gd name="connsiteX1" fmla="*/ 6857973 w 6858000"/>
              <a:gd name="connsiteY1" fmla="*/ 9 h 7048827"/>
              <a:gd name="connsiteX2" fmla="*/ 6858000 w 6858000"/>
              <a:gd name="connsiteY2" fmla="*/ 0 h 7048827"/>
              <a:gd name="connsiteX3" fmla="*/ 6858000 w 6858000"/>
              <a:gd name="connsiteY3" fmla="*/ 133832 h 7048827"/>
              <a:gd name="connsiteX4" fmla="*/ 0 w 6858000"/>
              <a:gd name="connsiteY4" fmla="*/ 7048827 h 7048827"/>
              <a:gd name="connsiteX5" fmla="*/ 0 w 6858000"/>
              <a:gd name="connsiteY5" fmla="*/ 6708437 h 7048827"/>
              <a:gd name="connsiteX6" fmla="*/ 0 w 6858000"/>
              <a:gd name="connsiteY6" fmla="*/ 4771079 h 7048827"/>
              <a:gd name="connsiteX7" fmla="*/ 0 w 6858000"/>
              <a:gd name="connsiteY7" fmla="*/ 2418931 h 7048827"/>
              <a:gd name="connsiteX8" fmla="*/ 7 w 6858000"/>
              <a:gd name="connsiteY8" fmla="*/ 2418929 h 7048827"/>
              <a:gd name="connsiteX9" fmla="*/ 7 w 6858000"/>
              <a:gd name="connsiteY9" fmla="*/ 2492215 h 7048827"/>
              <a:gd name="connsiteX10" fmla="*/ 8 w 6858000"/>
              <a:gd name="connsiteY10" fmla="*/ 2492215 h 7048827"/>
              <a:gd name="connsiteX11" fmla="*/ 8 w 6858000"/>
              <a:gd name="connsiteY11" fmla="*/ 2470182 h 7048827"/>
              <a:gd name="connsiteX12" fmla="*/ 6858000 w 6858000"/>
              <a:gd name="connsiteY12" fmla="*/ 199934 h 7048827"/>
              <a:gd name="connsiteX13" fmla="*/ 6858000 w 6858000"/>
              <a:gd name="connsiteY13" fmla="*/ 2500829 h 7048827"/>
              <a:gd name="connsiteX14" fmla="*/ 6858000 w 6858000"/>
              <a:gd name="connsiteY14" fmla="*/ 6708438 h 7048827"/>
              <a:gd name="connsiteX15" fmla="*/ 6858000 w 6858000"/>
              <a:gd name="connsiteY15" fmla="*/ 7048827 h 70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7048827">
                <a:moveTo>
                  <a:pt x="6857973" y="133841"/>
                </a:moveTo>
                <a:lnTo>
                  <a:pt x="6857973" y="9"/>
                </a:lnTo>
                <a:lnTo>
                  <a:pt x="6858000" y="0"/>
                </a:lnTo>
                <a:lnTo>
                  <a:pt x="6858000" y="133832"/>
                </a:lnTo>
                <a:close/>
                <a:moveTo>
                  <a:pt x="0" y="7048827"/>
                </a:moveTo>
                <a:lnTo>
                  <a:pt x="0" y="6708437"/>
                </a:lnTo>
                <a:lnTo>
                  <a:pt x="0" y="4771079"/>
                </a:lnTo>
                <a:lnTo>
                  <a:pt x="0" y="2418931"/>
                </a:lnTo>
                <a:lnTo>
                  <a:pt x="7" y="2418929"/>
                </a:lnTo>
                <a:lnTo>
                  <a:pt x="7" y="2492215"/>
                </a:lnTo>
                <a:lnTo>
                  <a:pt x="8" y="2492215"/>
                </a:lnTo>
                <a:lnTo>
                  <a:pt x="8" y="2470182"/>
                </a:lnTo>
                <a:lnTo>
                  <a:pt x="6858000" y="199934"/>
                </a:lnTo>
                <a:lnTo>
                  <a:pt x="6858000" y="2500829"/>
                </a:lnTo>
                <a:lnTo>
                  <a:pt x="6858000" y="6708438"/>
                </a:lnTo>
                <a:lnTo>
                  <a:pt x="6858000" y="7048827"/>
                </a:lnTo>
                <a:close/>
              </a:path>
            </a:pathLst>
          </a:custGeom>
          <a:gradFill flip="none" rotWithShape="1">
            <a:gsLst>
              <a:gs pos="100000">
                <a:srgbClr val="3699B3"/>
              </a:gs>
              <a:gs pos="90000">
                <a:srgbClr val="318CA9"/>
              </a:gs>
              <a:gs pos="65000">
                <a:srgbClr val="277396"/>
              </a:gs>
              <a:gs pos="22000">
                <a:srgbClr val="14437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3">
            <a:extLst>
              <a:ext uri="{FF2B5EF4-FFF2-40B4-BE49-F238E27FC236}">
                <a16:creationId xmlns:a16="http://schemas.microsoft.com/office/drawing/2014/main" id="{3453D5D8-103A-A45E-CEA7-C705FB4C6AB2}"/>
              </a:ext>
            </a:extLst>
          </p:cNvPr>
          <p:cNvSpPr/>
          <p:nvPr userDrawn="1"/>
        </p:nvSpPr>
        <p:spPr>
          <a:xfrm rot="16200000" flipH="1" flipV="1">
            <a:off x="2440315" y="2225258"/>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1ECF0E91-E812-42F7-D36F-6E46B59F94CB}"/>
              </a:ext>
            </a:extLst>
          </p:cNvPr>
          <p:cNvSpPr txBox="1"/>
          <p:nvPr userDrawn="1"/>
        </p:nvSpPr>
        <p:spPr>
          <a:xfrm>
            <a:off x="657805" y="3886305"/>
            <a:ext cx="5233198" cy="1421928"/>
          </a:xfrm>
          <a:prstGeom prst="rect">
            <a:avLst/>
          </a:prstGeom>
          <a:noFill/>
        </p:spPr>
        <p:txBody>
          <a:bodyPr wrap="square" rtlCol="0">
            <a:spAutoFit/>
          </a:bodyPr>
          <a:lstStyle/>
          <a:p>
            <a:pPr>
              <a:lnSpc>
                <a:spcPct val="90000"/>
              </a:lnSpc>
            </a:pPr>
            <a:r>
              <a:rPr lang="en-US" sz="4800" b="1">
                <a:solidFill>
                  <a:schemeClr val="bg1"/>
                </a:solidFill>
                <a:latin typeface="Avenir Next LT Pro" panose="020B0504020202020204" pitchFamily="34" charset="0"/>
              </a:rPr>
              <a:t>TITLE</a:t>
            </a:r>
            <a:endParaRPr lang="en-US" sz="4800">
              <a:solidFill>
                <a:schemeClr val="bg1"/>
              </a:solidFill>
              <a:latin typeface="Avenir Next LT Pro" panose="020B0504020202020204" pitchFamily="34" charset="0"/>
            </a:endParaRPr>
          </a:p>
          <a:p>
            <a:pPr>
              <a:lnSpc>
                <a:spcPct val="90000"/>
              </a:lnSpc>
            </a:pPr>
            <a:r>
              <a:rPr lang="en-US" sz="4800">
                <a:solidFill>
                  <a:schemeClr val="bg1"/>
                </a:solidFill>
                <a:latin typeface="Avenir Next LT Pro" panose="020B0504020202020204" pitchFamily="34" charset="0"/>
              </a:rPr>
              <a:t>HERE</a:t>
            </a:r>
          </a:p>
        </p:txBody>
      </p:sp>
      <p:grpSp>
        <p:nvGrpSpPr>
          <p:cNvPr id="9" name="Group 8">
            <a:extLst>
              <a:ext uri="{FF2B5EF4-FFF2-40B4-BE49-F238E27FC236}">
                <a16:creationId xmlns:a16="http://schemas.microsoft.com/office/drawing/2014/main" id="{62282669-0E0F-4F4F-28FA-477A7CED820A}"/>
              </a:ext>
            </a:extLst>
          </p:cNvPr>
          <p:cNvGrpSpPr/>
          <p:nvPr userDrawn="1"/>
        </p:nvGrpSpPr>
        <p:grpSpPr>
          <a:xfrm>
            <a:off x="238147" y="1040131"/>
            <a:ext cx="4585906" cy="1650881"/>
            <a:chOff x="105287" y="1311127"/>
            <a:chExt cx="4889496" cy="1760171"/>
          </a:xfrm>
        </p:grpSpPr>
        <p:pic>
          <p:nvPicPr>
            <p:cNvPr id="10" name="Graphic 9">
              <a:extLst>
                <a:ext uri="{FF2B5EF4-FFF2-40B4-BE49-F238E27FC236}">
                  <a16:creationId xmlns:a16="http://schemas.microsoft.com/office/drawing/2014/main" id="{E54FB20E-1E89-4C88-59A3-D7702B6EF24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2735"/>
            <a:stretch/>
          </p:blipFill>
          <p:spPr>
            <a:xfrm>
              <a:off x="105287" y="1476561"/>
              <a:ext cx="1304414" cy="1594737"/>
            </a:xfrm>
            <a:prstGeom prst="rect">
              <a:avLst/>
            </a:prstGeom>
          </p:spPr>
        </p:pic>
        <p:pic>
          <p:nvPicPr>
            <p:cNvPr id="11" name="Graphic 10">
              <a:extLst>
                <a:ext uri="{FF2B5EF4-FFF2-40B4-BE49-F238E27FC236}">
                  <a16:creationId xmlns:a16="http://schemas.microsoft.com/office/drawing/2014/main" id="{EAAFC48F-BDC8-E7BF-68E8-5F36ACB93C3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40867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5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19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06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6">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174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9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Body Pag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8DA10046-AB91-6644-A2D2-875ADCFD4C23}"/>
              </a:ext>
            </a:extLst>
          </p:cNvPr>
          <p:cNvSpPr>
            <a:spLocks noGrp="1"/>
          </p:cNvSpPr>
          <p:nvPr>
            <p:ph type="sldNum" sz="quarter" idx="4"/>
          </p:nvPr>
        </p:nvSpPr>
        <p:spPr>
          <a:xfrm>
            <a:off x="8952312" y="6356350"/>
            <a:ext cx="2743200" cy="365125"/>
          </a:xfrm>
          <a:prstGeom prst="rect">
            <a:avLst/>
          </a:prstGeom>
        </p:spPr>
        <p:txBody>
          <a:bodyPr vert="horz" lIns="91440" tIns="45720" rIns="91440" bIns="45720" rtlCol="0" anchor="ctr"/>
          <a:lstStyle>
            <a:lvl1pPr algn="r">
              <a:defRPr sz="800" b="0" i="0">
                <a:solidFill>
                  <a:srgbClr val="154470"/>
                </a:solidFill>
                <a:latin typeface="Avenir Next Medium" panose="020B0503020202020204" pitchFamily="34" charset="0"/>
              </a:defRPr>
            </a:lvl1pPr>
          </a:lstStyle>
          <a:p>
            <a:fld id="{C2F0EF4D-4718-2A42-972D-BFBB6717BBB3}" type="slidenum">
              <a:rPr lang="en-US" smtClean="0"/>
              <a:pPr/>
              <a:t>‹#›</a:t>
            </a:fld>
            <a:endParaRPr lang="en-US"/>
          </a:p>
        </p:txBody>
      </p:sp>
    </p:spTree>
    <p:extLst>
      <p:ext uri="{BB962C8B-B14F-4D97-AF65-F5344CB8AC3E}">
        <p14:creationId xmlns:p14="http://schemas.microsoft.com/office/powerpoint/2010/main" val="152592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4D13FC-12AF-D075-F048-CE9DBBEE40ED}"/>
              </a:ext>
            </a:extLst>
          </p:cNvPr>
          <p:cNvSpPr txBox="1"/>
          <p:nvPr userDrawn="1"/>
        </p:nvSpPr>
        <p:spPr>
          <a:xfrm>
            <a:off x="584048" y="267622"/>
            <a:ext cx="2869154" cy="400110"/>
          </a:xfrm>
          <a:prstGeom prst="rect">
            <a:avLst/>
          </a:prstGeom>
          <a:noFill/>
        </p:spPr>
        <p:txBody>
          <a:bodyPr wrap="square" rtlCol="0">
            <a:spAutoFit/>
          </a:bodyPr>
          <a:lstStyle/>
          <a:p>
            <a:pPr algn="ctr"/>
            <a:r>
              <a:rPr lang="en-US" sz="2000" b="1">
                <a:solidFill>
                  <a:srgbClr val="154470"/>
                </a:solidFill>
                <a:latin typeface="Avenir Next LT Pro" panose="020B0504020202020204" pitchFamily="34" charset="0"/>
              </a:rPr>
              <a:t>TABLE OF </a:t>
            </a:r>
            <a:r>
              <a:rPr lang="en-US" sz="2000">
                <a:solidFill>
                  <a:srgbClr val="154470"/>
                </a:solidFill>
                <a:latin typeface="Avenir Next LT Pro" panose="020B0504020202020204" pitchFamily="34" charset="0"/>
              </a:rPr>
              <a:t>CONTENTS</a:t>
            </a:r>
          </a:p>
        </p:txBody>
      </p:sp>
    </p:spTree>
    <p:extLst>
      <p:ext uri="{BB962C8B-B14F-4D97-AF65-F5344CB8AC3E}">
        <p14:creationId xmlns:p14="http://schemas.microsoft.com/office/powerpoint/2010/main" val="355122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Page Title">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Tree>
    <p:extLst>
      <p:ext uri="{BB962C8B-B14F-4D97-AF65-F5344CB8AC3E}">
        <p14:creationId xmlns:p14="http://schemas.microsoft.com/office/powerpoint/2010/main" val="3022272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ody Page Title">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3" name="Text Placeholder 2">
            <a:extLst>
              <a:ext uri="{FF2B5EF4-FFF2-40B4-BE49-F238E27FC236}">
                <a16:creationId xmlns:a16="http://schemas.microsoft.com/office/drawing/2014/main" id="{AD7797E8-902E-43E6-62E3-95C072B5B7A4}"/>
              </a:ext>
            </a:extLst>
          </p:cNvPr>
          <p:cNvSpPr>
            <a:spLocks noGrp="1"/>
          </p:cNvSpPr>
          <p:nvPr>
            <p:ph type="body" sz="quarter" idx="10"/>
          </p:nvPr>
        </p:nvSpPr>
        <p:spPr>
          <a:xfrm>
            <a:off x="685800" y="1143000"/>
            <a:ext cx="10782300" cy="4683125"/>
          </a:xfrm>
          <a:prstGeom prst="rect">
            <a:avLst/>
          </a:prstGeom>
        </p:spPr>
        <p:txBody>
          <a:bodyPr/>
          <a:lstStyle>
            <a:lvl1pPr marL="228600" indent="-228600">
              <a:buClr>
                <a:srgbClr val="154470"/>
              </a:buClr>
              <a:buFont typeface="Wingdings" panose="05000000000000000000" pitchFamily="2" charset="2"/>
              <a:buChar char="§"/>
              <a:defRPr sz="1200">
                <a:latin typeface="Avenir Next LT Pro" panose="020B0504020202020204" pitchFamily="34" charset="0"/>
              </a:defRPr>
            </a:lvl1pPr>
            <a:lvl2pPr marL="685800" indent="-228600">
              <a:buClr>
                <a:srgbClr val="154470"/>
              </a:buClr>
              <a:buFont typeface="Avenir Next LT Pro" panose="020B0504020202020204" pitchFamily="34" charset="0"/>
              <a:buChar char="–"/>
              <a:defRPr sz="1200">
                <a:latin typeface="Avenir Next LT Pro" panose="020B0504020202020204" pitchFamily="34" charset="0"/>
              </a:defRPr>
            </a:lvl2pPr>
            <a:lvl3pPr marL="914400" indent="0">
              <a:buNone/>
              <a:defRPr sz="1200">
                <a:latin typeface="Avenir Next LT Pro" panose="020B0504020202020204" pitchFamily="34" charset="0"/>
              </a:defRPr>
            </a:lvl3pPr>
            <a:lvl4pPr>
              <a:defRPr sz="1200">
                <a:latin typeface="Avenir Next LT Pro" panose="020B0504020202020204" pitchFamily="34" charset="0"/>
              </a:defRPr>
            </a:lvl4pPr>
            <a:lvl5pPr>
              <a:defRPr sz="1200">
                <a:latin typeface="Avenir Next LT Pro" panose="020B05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0532490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Chart Righ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695528" y="1143000"/>
            <a:ext cx="6466901" cy="4664413"/>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7305675" y="1143000"/>
            <a:ext cx="4162425"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Tree>
    <p:extLst>
      <p:ext uri="{BB962C8B-B14F-4D97-AF65-F5344CB8AC3E}">
        <p14:creationId xmlns:p14="http://schemas.microsoft.com/office/powerpoint/2010/main" val="2197818099"/>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4FD462-E51A-5E05-DE12-092DDA590740}"/>
              </a:ext>
            </a:extLst>
          </p:cNvPr>
          <p:cNvSpPr/>
          <p:nvPr userDrawn="1"/>
        </p:nvSpPr>
        <p:spPr>
          <a:xfrm flipH="1">
            <a:off x="0" y="0"/>
            <a:ext cx="12192000" cy="6858000"/>
          </a:xfrm>
          <a:prstGeom prst="rect">
            <a:avLst/>
          </a:prstGeom>
          <a:gradFill>
            <a:gsLst>
              <a:gs pos="0">
                <a:srgbClr val="3699B3"/>
              </a:gs>
              <a:gs pos="75000">
                <a:srgbClr val="277396"/>
              </a:gs>
              <a:gs pos="100000">
                <a:srgbClr val="144371"/>
              </a:gs>
            </a:gsLst>
            <a:lin ang="2121694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18395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hart Lef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4991471" y="1142999"/>
            <a:ext cx="6466901" cy="4664413"/>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695528" y="1138136"/>
            <a:ext cx="4162425"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Tree>
    <p:extLst>
      <p:ext uri="{BB962C8B-B14F-4D97-AF65-F5344CB8AC3E}">
        <p14:creationId xmlns:p14="http://schemas.microsoft.com/office/powerpoint/2010/main" val="2119164027"/>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Body Text With Photo">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F36A311E-9C65-5F6A-3F2A-6135BDDC9D78}"/>
              </a:ext>
            </a:extLst>
          </p:cNvPr>
          <p:cNvSpPr>
            <a:spLocks noGrp="1"/>
          </p:cNvSpPr>
          <p:nvPr>
            <p:ph type="pic" sz="quarter" idx="17" hasCustomPrompt="1"/>
          </p:nvPr>
        </p:nvSpPr>
        <p:spPr>
          <a:xfrm>
            <a:off x="7505711" y="680632"/>
            <a:ext cx="4189801" cy="5537005"/>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5" name="Text Placeholder 2">
            <a:extLst>
              <a:ext uri="{FF2B5EF4-FFF2-40B4-BE49-F238E27FC236}">
                <a16:creationId xmlns:a16="http://schemas.microsoft.com/office/drawing/2014/main" id="{BDC1B41B-4FD2-AA46-20FF-768144FAA586}"/>
              </a:ext>
            </a:extLst>
          </p:cNvPr>
          <p:cNvSpPr>
            <a:spLocks noGrp="1"/>
          </p:cNvSpPr>
          <p:nvPr>
            <p:ph type="body" sz="quarter" idx="15" hasCustomPrompt="1"/>
          </p:nvPr>
        </p:nvSpPr>
        <p:spPr>
          <a:xfrm>
            <a:off x="702383" y="1104090"/>
            <a:ext cx="6466901" cy="744165"/>
          </a:xfrm>
          <a:prstGeom prst="rect">
            <a:avLst/>
          </a:prstGeom>
        </p:spPr>
        <p:txBody>
          <a:bodyPr/>
          <a:lstStyle>
            <a:lvl1pPr marL="0" indent="0">
              <a:lnSpc>
                <a:spcPct val="100000"/>
              </a:lnSpc>
              <a:spcBef>
                <a:spcPts val="0"/>
              </a:spcBef>
              <a:buNone/>
              <a:defRPr sz="1400" b="1">
                <a:solidFill>
                  <a:srgbClr val="154470"/>
                </a:solidFill>
                <a:latin typeface="Avenir Next LT Pro" panose="020B0504020202020204" pitchFamily="34" charset="0"/>
              </a:defRPr>
            </a:lvl1pPr>
          </a:lstStyle>
          <a:p>
            <a:pPr lvl="0"/>
            <a:r>
              <a:rPr lang="en-US"/>
              <a:t>Add text here…</a:t>
            </a:r>
          </a:p>
        </p:txBody>
      </p:sp>
      <p:sp>
        <p:nvSpPr>
          <p:cNvPr id="18" name="Text Placeholder 2">
            <a:extLst>
              <a:ext uri="{FF2B5EF4-FFF2-40B4-BE49-F238E27FC236}">
                <a16:creationId xmlns:a16="http://schemas.microsoft.com/office/drawing/2014/main" id="{65D3D481-D6C9-C814-CE0B-B3F41B53D26A}"/>
              </a:ext>
            </a:extLst>
          </p:cNvPr>
          <p:cNvSpPr>
            <a:spLocks noGrp="1"/>
          </p:cNvSpPr>
          <p:nvPr>
            <p:ph type="body" sz="quarter" idx="16" hasCustomPrompt="1"/>
          </p:nvPr>
        </p:nvSpPr>
        <p:spPr>
          <a:xfrm>
            <a:off x="705256" y="2044429"/>
            <a:ext cx="6466901" cy="744165"/>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0" name="Title Placeholder 1">
            <a:extLst>
              <a:ext uri="{FF2B5EF4-FFF2-40B4-BE49-F238E27FC236}">
                <a16:creationId xmlns:a16="http://schemas.microsoft.com/office/drawing/2014/main" id="{071AD171-4E2D-9737-05AA-9B51D9959061}"/>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Tree>
    <p:extLst>
      <p:ext uri="{BB962C8B-B14F-4D97-AF65-F5344CB8AC3E}">
        <p14:creationId xmlns:p14="http://schemas.microsoft.com/office/powerpoint/2010/main" val="3018657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vy Box W/Text &amp; Char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3" name="Chart Placeholder 2">
            <a:extLst>
              <a:ext uri="{FF2B5EF4-FFF2-40B4-BE49-F238E27FC236}">
                <a16:creationId xmlns:a16="http://schemas.microsoft.com/office/drawing/2014/main" id="{359CABE8-70B6-C41A-C6DE-482512E84377}"/>
              </a:ext>
            </a:extLst>
          </p:cNvPr>
          <p:cNvSpPr>
            <a:spLocks noGrp="1"/>
          </p:cNvSpPr>
          <p:nvPr>
            <p:ph type="chart" sz="quarter" idx="17" hasCustomPrompt="1"/>
          </p:nvPr>
        </p:nvSpPr>
        <p:spPr>
          <a:xfrm>
            <a:off x="5155661" y="1143000"/>
            <a:ext cx="6312440" cy="4664075"/>
          </a:xfrm>
          <a:prstGeom prst="rect">
            <a:avLst/>
          </a:prstGeom>
        </p:spPr>
        <p:txBody>
          <a:bodyPr anchor="ctr"/>
          <a:lstStyle>
            <a:lvl1pPr marL="0" indent="0" algn="ctr">
              <a:buNone/>
              <a:defRPr sz="1400">
                <a:latin typeface="Avenir Next LT Pro" panose="020B0504020202020204" pitchFamily="34" charset="0"/>
              </a:defRPr>
            </a:lvl1pPr>
          </a:lstStyle>
          <a:p>
            <a:r>
              <a:rPr lang="en-US"/>
              <a:t>Add Chart</a:t>
            </a:r>
          </a:p>
        </p:txBody>
      </p:sp>
      <p:sp>
        <p:nvSpPr>
          <p:cNvPr id="10" name="Rectangle 9">
            <a:extLst>
              <a:ext uri="{FF2B5EF4-FFF2-40B4-BE49-F238E27FC236}">
                <a16:creationId xmlns:a16="http://schemas.microsoft.com/office/drawing/2014/main" id="{396C1F32-3E2A-1AAC-8978-429C2CE120CE}"/>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8835883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vy Box W/Text &amp; Pictu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28E98C-C118-8BDF-05D0-72386B56DF5F}"/>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
        <p:nvSpPr>
          <p:cNvPr id="13" name="Picture Placeholder 2">
            <a:extLst>
              <a:ext uri="{FF2B5EF4-FFF2-40B4-BE49-F238E27FC236}">
                <a16:creationId xmlns:a16="http://schemas.microsoft.com/office/drawing/2014/main" id="{73C579C7-0BE0-DB0C-9EB2-948332AAF402}"/>
              </a:ext>
            </a:extLst>
          </p:cNvPr>
          <p:cNvSpPr>
            <a:spLocks noGrp="1"/>
          </p:cNvSpPr>
          <p:nvPr>
            <p:ph type="pic" sz="quarter" idx="17" hasCustomPrompt="1"/>
          </p:nvPr>
        </p:nvSpPr>
        <p:spPr>
          <a:xfrm>
            <a:off x="4881913" y="680633"/>
            <a:ext cx="6813600" cy="5525292"/>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Tree>
    <p:extLst>
      <p:ext uri="{BB962C8B-B14F-4D97-AF65-F5344CB8AC3E}">
        <p14:creationId xmlns:p14="http://schemas.microsoft.com/office/powerpoint/2010/main" val="2702877928"/>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vy Box W/Text Blank">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Rectangle 9">
            <a:extLst>
              <a:ext uri="{FF2B5EF4-FFF2-40B4-BE49-F238E27FC236}">
                <a16:creationId xmlns:a16="http://schemas.microsoft.com/office/drawing/2014/main" id="{396C1F32-3E2A-1AAC-8978-429C2CE120CE}"/>
              </a:ext>
            </a:extLst>
          </p:cNvPr>
          <p:cNvSpPr/>
          <p:nvPr userDrawn="1"/>
        </p:nvSpPr>
        <p:spPr>
          <a:xfrm>
            <a:off x="495300" y="661176"/>
            <a:ext cx="4367156" cy="5556744"/>
          </a:xfrm>
          <a:prstGeom prst="rect">
            <a:avLst/>
          </a:prstGeom>
          <a:solidFill>
            <a:srgbClr val="1544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9346BACE-BDFF-E29B-B887-1392DE1E3BE8}"/>
              </a:ext>
            </a:extLst>
          </p:cNvPr>
          <p:cNvSpPr>
            <a:spLocks noGrp="1"/>
          </p:cNvSpPr>
          <p:nvPr>
            <p:ph type="body" sz="quarter" idx="16" hasCustomPrompt="1"/>
          </p:nvPr>
        </p:nvSpPr>
        <p:spPr>
          <a:xfrm>
            <a:off x="760098" y="1107342"/>
            <a:ext cx="3837561" cy="702003"/>
          </a:xfrm>
          <a:prstGeom prst="rect">
            <a:avLst/>
          </a:prstGeom>
        </p:spPr>
        <p:txBody>
          <a:bodyPr/>
          <a:lstStyle>
            <a:lvl1pPr marL="0" indent="0">
              <a:lnSpc>
                <a:spcPct val="100000"/>
              </a:lnSpc>
              <a:spcBef>
                <a:spcPts val="0"/>
              </a:spcBef>
              <a:buNone/>
              <a:defRPr sz="1400" b="1">
                <a:solidFill>
                  <a:schemeClr val="bg1"/>
                </a:solidFill>
                <a:latin typeface="Avenir Next LT Pro" panose="020B0504020202020204" pitchFamily="34" charset="0"/>
              </a:defRPr>
            </a:lvl1pPr>
          </a:lstStyle>
          <a:p>
            <a:pPr lvl="0"/>
            <a:r>
              <a:rPr lang="en-US"/>
              <a:t>Add text here…</a:t>
            </a:r>
          </a:p>
        </p:txBody>
      </p:sp>
      <p:sp>
        <p:nvSpPr>
          <p:cNvPr id="20" name="Text Placeholder 2">
            <a:extLst>
              <a:ext uri="{FF2B5EF4-FFF2-40B4-BE49-F238E27FC236}">
                <a16:creationId xmlns:a16="http://schemas.microsoft.com/office/drawing/2014/main" id="{361ABFDA-9FDB-4E78-D9F0-203A930DE6B5}"/>
              </a:ext>
            </a:extLst>
          </p:cNvPr>
          <p:cNvSpPr>
            <a:spLocks noGrp="1"/>
          </p:cNvSpPr>
          <p:nvPr>
            <p:ph type="body" sz="quarter" idx="18" hasCustomPrompt="1"/>
          </p:nvPr>
        </p:nvSpPr>
        <p:spPr>
          <a:xfrm>
            <a:off x="760098" y="1961745"/>
            <a:ext cx="3837561" cy="3845330"/>
          </a:xfrm>
          <a:prstGeom prst="rect">
            <a:avLst/>
          </a:prstGeom>
        </p:spPr>
        <p:txBody>
          <a:bodyPr/>
          <a:lstStyle>
            <a:lvl1pPr marL="0" indent="0">
              <a:lnSpc>
                <a:spcPct val="100000"/>
              </a:lnSpc>
              <a:spcBef>
                <a:spcPts val="0"/>
              </a:spcBef>
              <a:buNone/>
              <a:defRPr sz="1200" b="0">
                <a:solidFill>
                  <a:schemeClr val="bg1"/>
                </a:solidFill>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129174399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Subheader/Body Tex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45" name="Text Placeholder 33">
            <a:extLst>
              <a:ext uri="{FF2B5EF4-FFF2-40B4-BE49-F238E27FC236}">
                <a16:creationId xmlns:a16="http://schemas.microsoft.com/office/drawing/2014/main" id="{596F4942-7C1E-85B3-E982-83DE5DC0ED1E}"/>
              </a:ext>
            </a:extLst>
          </p:cNvPr>
          <p:cNvSpPr>
            <a:spLocks noGrp="1"/>
          </p:cNvSpPr>
          <p:nvPr>
            <p:ph type="body" sz="quarter" idx="14" hasCustomPrompt="1"/>
          </p:nvPr>
        </p:nvSpPr>
        <p:spPr>
          <a:xfrm>
            <a:off x="1620908" y="1701061"/>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46" name="Text Placeholder 2">
            <a:extLst>
              <a:ext uri="{FF2B5EF4-FFF2-40B4-BE49-F238E27FC236}">
                <a16:creationId xmlns:a16="http://schemas.microsoft.com/office/drawing/2014/main" id="{0D630656-3FD9-CF31-827A-1225DA678DD7}"/>
              </a:ext>
            </a:extLst>
          </p:cNvPr>
          <p:cNvSpPr>
            <a:spLocks noGrp="1"/>
          </p:cNvSpPr>
          <p:nvPr>
            <p:ph type="body" sz="quarter" idx="15" hasCustomPrompt="1"/>
          </p:nvPr>
        </p:nvSpPr>
        <p:spPr>
          <a:xfrm>
            <a:off x="1620909" y="2037945"/>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1" name="Picture Placeholder 2">
            <a:extLst>
              <a:ext uri="{FF2B5EF4-FFF2-40B4-BE49-F238E27FC236}">
                <a16:creationId xmlns:a16="http://schemas.microsoft.com/office/drawing/2014/main" id="{97089953-FFA8-BB0D-79ED-F3D83993F642}"/>
              </a:ext>
            </a:extLst>
          </p:cNvPr>
          <p:cNvSpPr>
            <a:spLocks noGrp="1"/>
          </p:cNvSpPr>
          <p:nvPr>
            <p:ph type="pic" sz="quarter" idx="24" hasCustomPrompt="1"/>
          </p:nvPr>
        </p:nvSpPr>
        <p:spPr>
          <a:xfrm>
            <a:off x="695529" y="1701061"/>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3" name="Text Placeholder 33">
            <a:extLst>
              <a:ext uri="{FF2B5EF4-FFF2-40B4-BE49-F238E27FC236}">
                <a16:creationId xmlns:a16="http://schemas.microsoft.com/office/drawing/2014/main" id="{925E15A6-D0A0-03C0-39D7-CBE0DCBD2593}"/>
              </a:ext>
            </a:extLst>
          </p:cNvPr>
          <p:cNvSpPr>
            <a:spLocks noGrp="1"/>
          </p:cNvSpPr>
          <p:nvPr>
            <p:ph type="body" sz="quarter" idx="25" hasCustomPrompt="1"/>
          </p:nvPr>
        </p:nvSpPr>
        <p:spPr>
          <a:xfrm>
            <a:off x="1620908" y="2923504"/>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54" name="Text Placeholder 2">
            <a:extLst>
              <a:ext uri="{FF2B5EF4-FFF2-40B4-BE49-F238E27FC236}">
                <a16:creationId xmlns:a16="http://schemas.microsoft.com/office/drawing/2014/main" id="{39DF020D-2D4E-566F-4E4D-469B805093E8}"/>
              </a:ext>
            </a:extLst>
          </p:cNvPr>
          <p:cNvSpPr>
            <a:spLocks noGrp="1"/>
          </p:cNvSpPr>
          <p:nvPr>
            <p:ph type="body" sz="quarter" idx="26" hasCustomPrompt="1"/>
          </p:nvPr>
        </p:nvSpPr>
        <p:spPr>
          <a:xfrm>
            <a:off x="1620909" y="3260388"/>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5" name="Picture Placeholder 2">
            <a:extLst>
              <a:ext uri="{FF2B5EF4-FFF2-40B4-BE49-F238E27FC236}">
                <a16:creationId xmlns:a16="http://schemas.microsoft.com/office/drawing/2014/main" id="{415732CA-CC17-9433-D007-130CB8F488AD}"/>
              </a:ext>
            </a:extLst>
          </p:cNvPr>
          <p:cNvSpPr>
            <a:spLocks noGrp="1"/>
          </p:cNvSpPr>
          <p:nvPr>
            <p:ph type="pic" sz="quarter" idx="27" hasCustomPrompt="1"/>
          </p:nvPr>
        </p:nvSpPr>
        <p:spPr>
          <a:xfrm>
            <a:off x="695529" y="2923504"/>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6" name="Text Placeholder 33">
            <a:extLst>
              <a:ext uri="{FF2B5EF4-FFF2-40B4-BE49-F238E27FC236}">
                <a16:creationId xmlns:a16="http://schemas.microsoft.com/office/drawing/2014/main" id="{B2E53404-3F8B-B5FE-38A5-A21A17CBFAC6}"/>
              </a:ext>
            </a:extLst>
          </p:cNvPr>
          <p:cNvSpPr>
            <a:spLocks noGrp="1"/>
          </p:cNvSpPr>
          <p:nvPr>
            <p:ph type="body" sz="quarter" idx="28" hasCustomPrompt="1"/>
          </p:nvPr>
        </p:nvSpPr>
        <p:spPr>
          <a:xfrm>
            <a:off x="1620908" y="4178372"/>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57" name="Text Placeholder 2">
            <a:extLst>
              <a:ext uri="{FF2B5EF4-FFF2-40B4-BE49-F238E27FC236}">
                <a16:creationId xmlns:a16="http://schemas.microsoft.com/office/drawing/2014/main" id="{8F129AD6-76AF-48B2-F7D4-852CBE5AD7BA}"/>
              </a:ext>
            </a:extLst>
          </p:cNvPr>
          <p:cNvSpPr>
            <a:spLocks noGrp="1"/>
          </p:cNvSpPr>
          <p:nvPr>
            <p:ph type="body" sz="quarter" idx="29" hasCustomPrompt="1"/>
          </p:nvPr>
        </p:nvSpPr>
        <p:spPr>
          <a:xfrm>
            <a:off x="1620909" y="4515256"/>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58" name="Picture Placeholder 2">
            <a:extLst>
              <a:ext uri="{FF2B5EF4-FFF2-40B4-BE49-F238E27FC236}">
                <a16:creationId xmlns:a16="http://schemas.microsoft.com/office/drawing/2014/main" id="{2BBBC4C5-DBD6-4F43-93AF-C150E969D42B}"/>
              </a:ext>
            </a:extLst>
          </p:cNvPr>
          <p:cNvSpPr>
            <a:spLocks noGrp="1"/>
          </p:cNvSpPr>
          <p:nvPr>
            <p:ph type="pic" sz="quarter" idx="30" hasCustomPrompt="1"/>
          </p:nvPr>
        </p:nvSpPr>
        <p:spPr>
          <a:xfrm>
            <a:off x="695529" y="4178372"/>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59" name="Text Placeholder 33">
            <a:extLst>
              <a:ext uri="{FF2B5EF4-FFF2-40B4-BE49-F238E27FC236}">
                <a16:creationId xmlns:a16="http://schemas.microsoft.com/office/drawing/2014/main" id="{53F1D0CE-0948-C657-7E58-15D0AAD2FCED}"/>
              </a:ext>
            </a:extLst>
          </p:cNvPr>
          <p:cNvSpPr>
            <a:spLocks noGrp="1"/>
          </p:cNvSpPr>
          <p:nvPr>
            <p:ph type="body" sz="quarter" idx="31" hasCustomPrompt="1"/>
          </p:nvPr>
        </p:nvSpPr>
        <p:spPr>
          <a:xfrm>
            <a:off x="7215925" y="1701061"/>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0" name="Text Placeholder 2">
            <a:extLst>
              <a:ext uri="{FF2B5EF4-FFF2-40B4-BE49-F238E27FC236}">
                <a16:creationId xmlns:a16="http://schemas.microsoft.com/office/drawing/2014/main" id="{6FA4540E-F748-A1D0-51DC-B81BB049004A}"/>
              </a:ext>
            </a:extLst>
          </p:cNvPr>
          <p:cNvSpPr>
            <a:spLocks noGrp="1"/>
          </p:cNvSpPr>
          <p:nvPr>
            <p:ph type="body" sz="quarter" idx="32" hasCustomPrompt="1"/>
          </p:nvPr>
        </p:nvSpPr>
        <p:spPr>
          <a:xfrm>
            <a:off x="7215926" y="2037945"/>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1" name="Picture Placeholder 2">
            <a:extLst>
              <a:ext uri="{FF2B5EF4-FFF2-40B4-BE49-F238E27FC236}">
                <a16:creationId xmlns:a16="http://schemas.microsoft.com/office/drawing/2014/main" id="{544B8AB2-730F-2C73-302F-E22CC99229F7}"/>
              </a:ext>
            </a:extLst>
          </p:cNvPr>
          <p:cNvSpPr>
            <a:spLocks noGrp="1"/>
          </p:cNvSpPr>
          <p:nvPr>
            <p:ph type="pic" sz="quarter" idx="33" hasCustomPrompt="1"/>
          </p:nvPr>
        </p:nvSpPr>
        <p:spPr>
          <a:xfrm>
            <a:off x="6290546" y="1701061"/>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62" name="Text Placeholder 33">
            <a:extLst>
              <a:ext uri="{FF2B5EF4-FFF2-40B4-BE49-F238E27FC236}">
                <a16:creationId xmlns:a16="http://schemas.microsoft.com/office/drawing/2014/main" id="{594C834F-CBB7-96A1-EEA6-4087D292EAC8}"/>
              </a:ext>
            </a:extLst>
          </p:cNvPr>
          <p:cNvSpPr>
            <a:spLocks noGrp="1"/>
          </p:cNvSpPr>
          <p:nvPr>
            <p:ph type="body" sz="quarter" idx="34" hasCustomPrompt="1"/>
          </p:nvPr>
        </p:nvSpPr>
        <p:spPr>
          <a:xfrm>
            <a:off x="7215925" y="2923504"/>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3" name="Text Placeholder 2">
            <a:extLst>
              <a:ext uri="{FF2B5EF4-FFF2-40B4-BE49-F238E27FC236}">
                <a16:creationId xmlns:a16="http://schemas.microsoft.com/office/drawing/2014/main" id="{ED7BBAAA-4A4A-1D15-9910-DEE1125F98FA}"/>
              </a:ext>
            </a:extLst>
          </p:cNvPr>
          <p:cNvSpPr>
            <a:spLocks noGrp="1"/>
          </p:cNvSpPr>
          <p:nvPr>
            <p:ph type="body" sz="quarter" idx="35" hasCustomPrompt="1"/>
          </p:nvPr>
        </p:nvSpPr>
        <p:spPr>
          <a:xfrm>
            <a:off x="7215926" y="3260388"/>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4" name="Picture Placeholder 2">
            <a:extLst>
              <a:ext uri="{FF2B5EF4-FFF2-40B4-BE49-F238E27FC236}">
                <a16:creationId xmlns:a16="http://schemas.microsoft.com/office/drawing/2014/main" id="{D8739DA0-DA49-F949-12A8-934117E8A034}"/>
              </a:ext>
            </a:extLst>
          </p:cNvPr>
          <p:cNvSpPr>
            <a:spLocks noGrp="1"/>
          </p:cNvSpPr>
          <p:nvPr>
            <p:ph type="pic" sz="quarter" idx="36" hasCustomPrompt="1"/>
          </p:nvPr>
        </p:nvSpPr>
        <p:spPr>
          <a:xfrm>
            <a:off x="6290546" y="2923504"/>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65" name="Text Placeholder 33">
            <a:extLst>
              <a:ext uri="{FF2B5EF4-FFF2-40B4-BE49-F238E27FC236}">
                <a16:creationId xmlns:a16="http://schemas.microsoft.com/office/drawing/2014/main" id="{CE0F4926-3BDD-4451-EFB9-BFE078FA900B}"/>
              </a:ext>
            </a:extLst>
          </p:cNvPr>
          <p:cNvSpPr>
            <a:spLocks noGrp="1"/>
          </p:cNvSpPr>
          <p:nvPr>
            <p:ph type="body" sz="quarter" idx="37" hasCustomPrompt="1"/>
          </p:nvPr>
        </p:nvSpPr>
        <p:spPr>
          <a:xfrm>
            <a:off x="7215925" y="4178372"/>
            <a:ext cx="4252174"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66" name="Text Placeholder 2">
            <a:extLst>
              <a:ext uri="{FF2B5EF4-FFF2-40B4-BE49-F238E27FC236}">
                <a16:creationId xmlns:a16="http://schemas.microsoft.com/office/drawing/2014/main" id="{DDAE8587-F007-5737-31EC-95894E7EE0F3}"/>
              </a:ext>
            </a:extLst>
          </p:cNvPr>
          <p:cNvSpPr>
            <a:spLocks noGrp="1"/>
          </p:cNvSpPr>
          <p:nvPr>
            <p:ph type="body" sz="quarter" idx="38" hasCustomPrompt="1"/>
          </p:nvPr>
        </p:nvSpPr>
        <p:spPr>
          <a:xfrm>
            <a:off x="7215926" y="4515256"/>
            <a:ext cx="4252174"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67" name="Picture Placeholder 2">
            <a:extLst>
              <a:ext uri="{FF2B5EF4-FFF2-40B4-BE49-F238E27FC236}">
                <a16:creationId xmlns:a16="http://schemas.microsoft.com/office/drawing/2014/main" id="{AEB959AE-11ED-206D-4959-0E0FA105E1A4}"/>
              </a:ext>
            </a:extLst>
          </p:cNvPr>
          <p:cNvSpPr>
            <a:spLocks noGrp="1"/>
          </p:cNvSpPr>
          <p:nvPr>
            <p:ph type="pic" sz="quarter" idx="39" hasCustomPrompt="1"/>
          </p:nvPr>
        </p:nvSpPr>
        <p:spPr>
          <a:xfrm>
            <a:off x="6290546" y="4178372"/>
            <a:ext cx="798726" cy="954591"/>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Tree>
    <p:extLst>
      <p:ext uri="{BB962C8B-B14F-4D97-AF65-F5344CB8AC3E}">
        <p14:creationId xmlns:p14="http://schemas.microsoft.com/office/powerpoint/2010/main" val="2514996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 Subheader/Body Text 2">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5" name="Text Placeholder 33">
            <a:extLst>
              <a:ext uri="{FF2B5EF4-FFF2-40B4-BE49-F238E27FC236}">
                <a16:creationId xmlns:a16="http://schemas.microsoft.com/office/drawing/2014/main" id="{0B7B4C3B-CF64-9F4B-769E-F19ADCAB57AE}"/>
              </a:ext>
            </a:extLst>
          </p:cNvPr>
          <p:cNvSpPr>
            <a:spLocks noGrp="1"/>
          </p:cNvSpPr>
          <p:nvPr>
            <p:ph type="body" sz="quarter" idx="18" hasCustomPrompt="1"/>
          </p:nvPr>
        </p:nvSpPr>
        <p:spPr>
          <a:xfrm>
            <a:off x="1073290"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19" name="Text Placeholder 2">
            <a:extLst>
              <a:ext uri="{FF2B5EF4-FFF2-40B4-BE49-F238E27FC236}">
                <a16:creationId xmlns:a16="http://schemas.microsoft.com/office/drawing/2014/main" id="{291E5F5F-0FA1-18CB-46DB-33C463335FE2}"/>
              </a:ext>
            </a:extLst>
          </p:cNvPr>
          <p:cNvSpPr>
            <a:spLocks noGrp="1"/>
          </p:cNvSpPr>
          <p:nvPr>
            <p:ph type="body" sz="quarter" idx="19" hasCustomPrompt="1"/>
          </p:nvPr>
        </p:nvSpPr>
        <p:spPr>
          <a:xfrm>
            <a:off x="1073291"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0" name="Text Placeholder 33">
            <a:extLst>
              <a:ext uri="{FF2B5EF4-FFF2-40B4-BE49-F238E27FC236}">
                <a16:creationId xmlns:a16="http://schemas.microsoft.com/office/drawing/2014/main" id="{10D2F999-DB4C-2220-B922-793D097096EA}"/>
              </a:ext>
            </a:extLst>
          </p:cNvPr>
          <p:cNvSpPr>
            <a:spLocks noGrp="1"/>
          </p:cNvSpPr>
          <p:nvPr>
            <p:ph type="body" sz="quarter" idx="20" hasCustomPrompt="1"/>
          </p:nvPr>
        </p:nvSpPr>
        <p:spPr>
          <a:xfrm>
            <a:off x="4460135"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21" name="Text Placeholder 2">
            <a:extLst>
              <a:ext uri="{FF2B5EF4-FFF2-40B4-BE49-F238E27FC236}">
                <a16:creationId xmlns:a16="http://schemas.microsoft.com/office/drawing/2014/main" id="{B5F86C79-D255-F2F1-FD48-25BEE754DAEF}"/>
              </a:ext>
            </a:extLst>
          </p:cNvPr>
          <p:cNvSpPr>
            <a:spLocks noGrp="1"/>
          </p:cNvSpPr>
          <p:nvPr>
            <p:ph type="body" sz="quarter" idx="21" hasCustomPrompt="1"/>
          </p:nvPr>
        </p:nvSpPr>
        <p:spPr>
          <a:xfrm>
            <a:off x="4460136"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2" name="Text Placeholder 33">
            <a:extLst>
              <a:ext uri="{FF2B5EF4-FFF2-40B4-BE49-F238E27FC236}">
                <a16:creationId xmlns:a16="http://schemas.microsoft.com/office/drawing/2014/main" id="{ED4534E9-57E4-724A-1028-26C9CDAD92FA}"/>
              </a:ext>
            </a:extLst>
          </p:cNvPr>
          <p:cNvSpPr>
            <a:spLocks noGrp="1"/>
          </p:cNvSpPr>
          <p:nvPr>
            <p:ph type="body" sz="quarter" idx="22" hasCustomPrompt="1"/>
          </p:nvPr>
        </p:nvSpPr>
        <p:spPr>
          <a:xfrm>
            <a:off x="7866436" y="3252926"/>
            <a:ext cx="3234445" cy="433525"/>
          </a:xfrm>
          <a:prstGeom prst="rect">
            <a:avLst/>
          </a:prstGeom>
        </p:spPr>
        <p:txBody>
          <a:bodyPr/>
          <a:lstStyle>
            <a:lvl1pPr marL="0" indent="0">
              <a:buNone/>
              <a:defRPr sz="1400" b="1">
                <a:solidFill>
                  <a:srgbClr val="154470"/>
                </a:solidFill>
                <a:latin typeface="Avenir Next LT Pro" panose="020B0504020202020204" pitchFamily="34" charset="0"/>
              </a:defRPr>
            </a:lvl1pPr>
          </a:lstStyle>
          <a:p>
            <a:pPr lvl="0"/>
            <a:r>
              <a:rPr lang="en-US" err="1"/>
              <a:t>Subheader</a:t>
            </a:r>
            <a:r>
              <a:rPr lang="en-US"/>
              <a:t> Title</a:t>
            </a:r>
          </a:p>
        </p:txBody>
      </p:sp>
      <p:sp>
        <p:nvSpPr>
          <p:cNvPr id="23" name="Text Placeholder 2">
            <a:extLst>
              <a:ext uri="{FF2B5EF4-FFF2-40B4-BE49-F238E27FC236}">
                <a16:creationId xmlns:a16="http://schemas.microsoft.com/office/drawing/2014/main" id="{40413DFF-F113-5FDB-6D96-7B9A201D24C6}"/>
              </a:ext>
            </a:extLst>
          </p:cNvPr>
          <p:cNvSpPr>
            <a:spLocks noGrp="1"/>
          </p:cNvSpPr>
          <p:nvPr>
            <p:ph type="body" sz="quarter" idx="23" hasCustomPrompt="1"/>
          </p:nvPr>
        </p:nvSpPr>
        <p:spPr>
          <a:xfrm>
            <a:off x="7866437" y="3789568"/>
            <a:ext cx="3234444" cy="2128736"/>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3" name="Picture Placeholder 2">
            <a:extLst>
              <a:ext uri="{FF2B5EF4-FFF2-40B4-BE49-F238E27FC236}">
                <a16:creationId xmlns:a16="http://schemas.microsoft.com/office/drawing/2014/main" id="{7810DDC5-46A7-EB9C-6902-C4B996BB732F}"/>
              </a:ext>
            </a:extLst>
          </p:cNvPr>
          <p:cNvSpPr>
            <a:spLocks noGrp="1"/>
          </p:cNvSpPr>
          <p:nvPr>
            <p:ph type="pic" sz="quarter" idx="24" hasCustomPrompt="1"/>
          </p:nvPr>
        </p:nvSpPr>
        <p:spPr>
          <a:xfrm>
            <a:off x="1073150" y="1001713"/>
            <a:ext cx="3235325" cy="2049462"/>
          </a:xfrm>
          <a:prstGeom prst="rect">
            <a:avLst/>
          </a:prstGeom>
        </p:spPr>
        <p:txBody>
          <a:bodyPr anchor="ctr"/>
          <a:lstStyle>
            <a:lvl1pPr marL="0" indent="0">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a:p>
            <a:endParaRPr lang="en-US"/>
          </a:p>
        </p:txBody>
      </p:sp>
      <p:sp>
        <p:nvSpPr>
          <p:cNvPr id="24" name="Picture Placeholder 2">
            <a:extLst>
              <a:ext uri="{FF2B5EF4-FFF2-40B4-BE49-F238E27FC236}">
                <a16:creationId xmlns:a16="http://schemas.microsoft.com/office/drawing/2014/main" id="{40595C41-7577-7D61-5EDA-F34D87D51DE5}"/>
              </a:ext>
            </a:extLst>
          </p:cNvPr>
          <p:cNvSpPr>
            <a:spLocks noGrp="1"/>
          </p:cNvSpPr>
          <p:nvPr>
            <p:ph type="pic" sz="quarter" idx="25" hasCustomPrompt="1"/>
          </p:nvPr>
        </p:nvSpPr>
        <p:spPr>
          <a:xfrm>
            <a:off x="4459255" y="1001807"/>
            <a:ext cx="3235325" cy="2049462"/>
          </a:xfrm>
          <a:prstGeom prst="rect">
            <a:avLst/>
          </a:prstGeom>
        </p:spPr>
        <p:txBody>
          <a:bodyPr anchor="ctr"/>
          <a:lstStyle>
            <a:lvl1pPr marL="0" indent="0" algn="ctr">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p:txBody>
      </p:sp>
      <p:sp>
        <p:nvSpPr>
          <p:cNvPr id="25" name="Picture Placeholder 2">
            <a:extLst>
              <a:ext uri="{FF2B5EF4-FFF2-40B4-BE49-F238E27FC236}">
                <a16:creationId xmlns:a16="http://schemas.microsoft.com/office/drawing/2014/main" id="{81ED215D-48D3-91B4-1926-39FB82318168}"/>
              </a:ext>
            </a:extLst>
          </p:cNvPr>
          <p:cNvSpPr>
            <a:spLocks noGrp="1"/>
          </p:cNvSpPr>
          <p:nvPr>
            <p:ph type="pic" sz="quarter" idx="26" hasCustomPrompt="1"/>
          </p:nvPr>
        </p:nvSpPr>
        <p:spPr>
          <a:xfrm>
            <a:off x="7846980" y="984684"/>
            <a:ext cx="3235325" cy="2049462"/>
          </a:xfrm>
          <a:prstGeom prst="rect">
            <a:avLst/>
          </a:prstGeom>
        </p:spPr>
        <p:txBody>
          <a:bodyPr anchor="ctr"/>
          <a:lstStyle>
            <a:lvl1pPr marL="0" indent="0" algn="ctr">
              <a:buNone/>
              <a:defRPr sz="1400">
                <a:latin typeface="Avenir Next LT Pro" panose="020B05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Picture</a:t>
            </a:r>
          </a:p>
        </p:txBody>
      </p:sp>
    </p:spTree>
    <p:extLst>
      <p:ext uri="{BB962C8B-B14F-4D97-AF65-F5344CB8AC3E}">
        <p14:creationId xmlns:p14="http://schemas.microsoft.com/office/powerpoint/2010/main" val="1620916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er/Body Text">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33">
            <a:extLst>
              <a:ext uri="{FF2B5EF4-FFF2-40B4-BE49-F238E27FC236}">
                <a16:creationId xmlns:a16="http://schemas.microsoft.com/office/drawing/2014/main" id="{05364008-F5E2-6632-855F-252B854D0053}"/>
              </a:ext>
            </a:extLst>
          </p:cNvPr>
          <p:cNvSpPr>
            <a:spLocks noGrp="1"/>
          </p:cNvSpPr>
          <p:nvPr>
            <p:ph type="body" sz="quarter" idx="14" hasCustomPrompt="1"/>
          </p:nvPr>
        </p:nvSpPr>
        <p:spPr>
          <a:xfrm>
            <a:off x="695528" y="1156311"/>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13" name="Text Placeholder 2">
            <a:extLst>
              <a:ext uri="{FF2B5EF4-FFF2-40B4-BE49-F238E27FC236}">
                <a16:creationId xmlns:a16="http://schemas.microsoft.com/office/drawing/2014/main" id="{CF08F3AA-7186-47C3-4309-8988B698243E}"/>
              </a:ext>
            </a:extLst>
          </p:cNvPr>
          <p:cNvSpPr>
            <a:spLocks noGrp="1"/>
          </p:cNvSpPr>
          <p:nvPr>
            <p:ph type="body" sz="quarter" idx="15" hasCustomPrompt="1"/>
          </p:nvPr>
        </p:nvSpPr>
        <p:spPr>
          <a:xfrm>
            <a:off x="695529" y="1493195"/>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14" name="Text Placeholder 33">
            <a:extLst>
              <a:ext uri="{FF2B5EF4-FFF2-40B4-BE49-F238E27FC236}">
                <a16:creationId xmlns:a16="http://schemas.microsoft.com/office/drawing/2014/main" id="{D4D625DF-4283-1401-66B6-A1BA95DF93D3}"/>
              </a:ext>
            </a:extLst>
          </p:cNvPr>
          <p:cNvSpPr>
            <a:spLocks noGrp="1"/>
          </p:cNvSpPr>
          <p:nvPr>
            <p:ph type="body" sz="quarter" idx="16" hasCustomPrompt="1"/>
          </p:nvPr>
        </p:nvSpPr>
        <p:spPr>
          <a:xfrm>
            <a:off x="695527" y="2369026"/>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15" name="Text Placeholder 2">
            <a:extLst>
              <a:ext uri="{FF2B5EF4-FFF2-40B4-BE49-F238E27FC236}">
                <a16:creationId xmlns:a16="http://schemas.microsoft.com/office/drawing/2014/main" id="{F896573D-84CF-862C-1F86-034CECFC30ED}"/>
              </a:ext>
            </a:extLst>
          </p:cNvPr>
          <p:cNvSpPr>
            <a:spLocks noGrp="1"/>
          </p:cNvSpPr>
          <p:nvPr>
            <p:ph type="body" sz="quarter" idx="17" hasCustomPrompt="1"/>
          </p:nvPr>
        </p:nvSpPr>
        <p:spPr>
          <a:xfrm>
            <a:off x="695528" y="2705910"/>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19" name="Text Placeholder 33">
            <a:extLst>
              <a:ext uri="{FF2B5EF4-FFF2-40B4-BE49-F238E27FC236}">
                <a16:creationId xmlns:a16="http://schemas.microsoft.com/office/drawing/2014/main" id="{56F2DEDD-1120-16BC-27B2-0BB190BA7993}"/>
              </a:ext>
            </a:extLst>
          </p:cNvPr>
          <p:cNvSpPr>
            <a:spLocks noGrp="1"/>
          </p:cNvSpPr>
          <p:nvPr>
            <p:ph type="body" sz="quarter" idx="18" hasCustomPrompt="1"/>
          </p:nvPr>
        </p:nvSpPr>
        <p:spPr>
          <a:xfrm>
            <a:off x="695529" y="3555801"/>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20" name="Text Placeholder 2">
            <a:extLst>
              <a:ext uri="{FF2B5EF4-FFF2-40B4-BE49-F238E27FC236}">
                <a16:creationId xmlns:a16="http://schemas.microsoft.com/office/drawing/2014/main" id="{449419A1-CE73-EF18-0CD9-D68B212A3007}"/>
              </a:ext>
            </a:extLst>
          </p:cNvPr>
          <p:cNvSpPr>
            <a:spLocks noGrp="1"/>
          </p:cNvSpPr>
          <p:nvPr>
            <p:ph type="body" sz="quarter" idx="19" hasCustomPrompt="1"/>
          </p:nvPr>
        </p:nvSpPr>
        <p:spPr>
          <a:xfrm>
            <a:off x="695530" y="3892685"/>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
        <p:nvSpPr>
          <p:cNvPr id="21" name="Text Placeholder 33">
            <a:extLst>
              <a:ext uri="{FF2B5EF4-FFF2-40B4-BE49-F238E27FC236}">
                <a16:creationId xmlns:a16="http://schemas.microsoft.com/office/drawing/2014/main" id="{BBF17DD2-04EC-D2AA-F6DC-866FAF126442}"/>
              </a:ext>
            </a:extLst>
          </p:cNvPr>
          <p:cNvSpPr>
            <a:spLocks noGrp="1"/>
          </p:cNvSpPr>
          <p:nvPr>
            <p:ph type="body" sz="quarter" idx="20" hasCustomPrompt="1"/>
          </p:nvPr>
        </p:nvSpPr>
        <p:spPr>
          <a:xfrm>
            <a:off x="705258" y="4752303"/>
            <a:ext cx="10772572" cy="233767"/>
          </a:xfrm>
          <a:prstGeom prst="rect">
            <a:avLst/>
          </a:prstGeom>
        </p:spPr>
        <p:txBody>
          <a:bodyPr/>
          <a:lstStyle>
            <a:lvl1pPr marL="0" indent="0">
              <a:buNone/>
              <a:defRPr sz="1200" b="1">
                <a:solidFill>
                  <a:srgbClr val="154470"/>
                </a:solidFill>
                <a:latin typeface="Avenir Next LT Pro" panose="020B0504020202020204" pitchFamily="34" charset="0"/>
              </a:defRPr>
            </a:lvl1pPr>
          </a:lstStyle>
          <a:p>
            <a:pPr lvl="0"/>
            <a:r>
              <a:rPr lang="en-US" err="1"/>
              <a:t>Subheader</a:t>
            </a:r>
            <a:r>
              <a:rPr lang="en-US"/>
              <a:t> Title</a:t>
            </a:r>
          </a:p>
        </p:txBody>
      </p:sp>
      <p:sp>
        <p:nvSpPr>
          <p:cNvPr id="22" name="Text Placeholder 2">
            <a:extLst>
              <a:ext uri="{FF2B5EF4-FFF2-40B4-BE49-F238E27FC236}">
                <a16:creationId xmlns:a16="http://schemas.microsoft.com/office/drawing/2014/main" id="{1B71EE88-6CBF-839E-6D59-0C8C7186439D}"/>
              </a:ext>
            </a:extLst>
          </p:cNvPr>
          <p:cNvSpPr>
            <a:spLocks noGrp="1"/>
          </p:cNvSpPr>
          <p:nvPr>
            <p:ph type="body" sz="quarter" idx="21" hasCustomPrompt="1"/>
          </p:nvPr>
        </p:nvSpPr>
        <p:spPr>
          <a:xfrm>
            <a:off x="705259" y="5089187"/>
            <a:ext cx="10772572" cy="617707"/>
          </a:xfrm>
          <a:prstGeom prst="rect">
            <a:avLst/>
          </a:prstGeom>
        </p:spPr>
        <p:txBody>
          <a:bodyPr/>
          <a:lstStyle>
            <a:lvl1pPr marL="0" indent="0">
              <a:lnSpc>
                <a:spcPct val="100000"/>
              </a:lnSpc>
              <a:spcBef>
                <a:spcPts val="0"/>
              </a:spcBef>
              <a:buNone/>
              <a:defRPr sz="12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7645846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Navy Call out Box">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7B91CB1-2749-854E-B9D4-59875474AE47}"/>
              </a:ext>
            </a:extLst>
          </p:cNvPr>
          <p:cNvCxnSpPr>
            <a:cxnSpLocks/>
          </p:cNvCxnSpPr>
          <p:nvPr userDrawn="1"/>
        </p:nvCxnSpPr>
        <p:spPr>
          <a:xfrm>
            <a:off x="510903" y="6205924"/>
            <a:ext cx="11184609" cy="11713"/>
          </a:xfrm>
          <a:prstGeom prst="line">
            <a:avLst/>
          </a:prstGeom>
          <a:ln w="6350">
            <a:solidFill>
              <a:srgbClr val="154470"/>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E8F752AE-4BAD-BD6B-DFDF-A1AA5C93A665}"/>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8" name="Text Placeholder 2">
            <a:extLst>
              <a:ext uri="{FF2B5EF4-FFF2-40B4-BE49-F238E27FC236}">
                <a16:creationId xmlns:a16="http://schemas.microsoft.com/office/drawing/2014/main" id="{CBBA338A-6747-2C10-A0FB-18FF6A69BA3C}"/>
              </a:ext>
            </a:extLst>
          </p:cNvPr>
          <p:cNvSpPr>
            <a:spLocks noGrp="1"/>
          </p:cNvSpPr>
          <p:nvPr>
            <p:ph type="body" sz="quarter" idx="15" hasCustomPrompt="1"/>
          </p:nvPr>
        </p:nvSpPr>
        <p:spPr>
          <a:xfrm>
            <a:off x="617704" y="919263"/>
            <a:ext cx="10850395" cy="341927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
        <p:nvSpPr>
          <p:cNvPr id="9" name="Rectangle 8">
            <a:extLst>
              <a:ext uri="{FF2B5EF4-FFF2-40B4-BE49-F238E27FC236}">
                <a16:creationId xmlns:a16="http://schemas.microsoft.com/office/drawing/2014/main" id="{1BC69282-D166-51CD-A692-8803CB8E255C}"/>
              </a:ext>
            </a:extLst>
          </p:cNvPr>
          <p:cNvSpPr/>
          <p:nvPr userDrawn="1"/>
        </p:nvSpPr>
        <p:spPr>
          <a:xfrm>
            <a:off x="495300" y="4499524"/>
            <a:ext cx="11201400" cy="1751572"/>
          </a:xfrm>
          <a:prstGeom prst="rect">
            <a:avLst/>
          </a:prstGeom>
          <a:solidFill>
            <a:srgbClr val="154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70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amp; Text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510903" y="673674"/>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4937761" y="1094361"/>
            <a:ext cx="6530340" cy="462550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88231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Slide 6">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1542A34-CB4A-ABDC-D551-D9BEEBEFE9F2}"/>
              </a:ext>
            </a:extLst>
          </p:cNvPr>
          <p:cNvSpPr/>
          <p:nvPr userDrawn="1"/>
        </p:nvSpPr>
        <p:spPr>
          <a:xfrm>
            <a:off x="0" y="5969000"/>
            <a:ext cx="12192000" cy="88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B8DF8C03-C907-B74B-D017-9EF376B08021}"/>
              </a:ext>
            </a:extLst>
          </p:cNvPr>
          <p:cNvSpPr/>
          <p:nvPr userDrawn="1"/>
        </p:nvSpPr>
        <p:spPr>
          <a:xfrm rot="5400000" flipV="1">
            <a:off x="4158370" y="-1175633"/>
            <a:ext cx="6858000" cy="9209267"/>
          </a:xfrm>
          <a:custGeom>
            <a:avLst/>
            <a:gdLst>
              <a:gd name="connsiteX0" fmla="*/ 0 w 6858000"/>
              <a:gd name="connsiteY0" fmla="*/ 2270250 h 9209267"/>
              <a:gd name="connsiteX1" fmla="*/ 0 w 6858000"/>
              <a:gd name="connsiteY1" fmla="*/ 4771079 h 9209267"/>
              <a:gd name="connsiteX2" fmla="*/ 0 w 6858000"/>
              <a:gd name="connsiteY2" fmla="*/ 6708437 h 9209267"/>
              <a:gd name="connsiteX3" fmla="*/ 0 w 6858000"/>
              <a:gd name="connsiteY3" fmla="*/ 9209266 h 9209267"/>
              <a:gd name="connsiteX4" fmla="*/ 6858000 w 6858000"/>
              <a:gd name="connsiteY4" fmla="*/ 9209267 h 9209267"/>
              <a:gd name="connsiteX5" fmla="*/ 6858000 w 6858000"/>
              <a:gd name="connsiteY5" fmla="*/ 6708438 h 9209267"/>
              <a:gd name="connsiteX6" fmla="*/ 6858000 w 6858000"/>
              <a:gd name="connsiteY6" fmla="*/ 2500829 h 9209267"/>
              <a:gd name="connsiteX7" fmla="*/ 6858000 w 6858000"/>
              <a:gd name="connsiteY7" fmla="*/ 0 h 92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9209267">
                <a:moveTo>
                  <a:pt x="0" y="2270250"/>
                </a:moveTo>
                <a:lnTo>
                  <a:pt x="0" y="4771079"/>
                </a:lnTo>
                <a:lnTo>
                  <a:pt x="0" y="6708437"/>
                </a:lnTo>
                <a:lnTo>
                  <a:pt x="0" y="9209266"/>
                </a:lnTo>
                <a:lnTo>
                  <a:pt x="6858000" y="9209267"/>
                </a:lnTo>
                <a:lnTo>
                  <a:pt x="6858000" y="6708438"/>
                </a:lnTo>
                <a:lnTo>
                  <a:pt x="6858000" y="2500829"/>
                </a:lnTo>
                <a:lnTo>
                  <a:pt x="6858000" y="0"/>
                </a:lnTo>
                <a:close/>
              </a:path>
            </a:pathLst>
          </a:custGeom>
          <a:gradFill>
            <a:gsLst>
              <a:gs pos="0">
                <a:srgbClr val="3699B3"/>
              </a:gs>
              <a:gs pos="29000">
                <a:srgbClr val="318CA9"/>
              </a:gs>
              <a:gs pos="45000">
                <a:srgbClr val="277396"/>
              </a:gs>
              <a:gs pos="89000">
                <a:srgbClr val="14437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 Placeholder 21">
            <a:extLst>
              <a:ext uri="{FF2B5EF4-FFF2-40B4-BE49-F238E27FC236}">
                <a16:creationId xmlns:a16="http://schemas.microsoft.com/office/drawing/2014/main" id="{1DCEF3D4-6DB4-7A9D-F543-8A84A4C80E86}"/>
              </a:ext>
            </a:extLst>
          </p:cNvPr>
          <p:cNvSpPr>
            <a:spLocks noGrp="1"/>
          </p:cNvSpPr>
          <p:nvPr>
            <p:ph type="body" sz="quarter" idx="10" hasCustomPrompt="1"/>
          </p:nvPr>
        </p:nvSpPr>
        <p:spPr>
          <a:xfrm>
            <a:off x="3660406" y="4530401"/>
            <a:ext cx="7777480" cy="1957246"/>
          </a:xfrm>
          <a:prstGeom prst="rect">
            <a:avLst/>
          </a:prstGeom>
        </p:spPr>
        <p:txBody>
          <a:bodyPr>
            <a:noAutofit/>
          </a:bodyPr>
          <a:lstStyle>
            <a:lvl1pPr marL="0" indent="0" algn="r">
              <a:buNone/>
              <a:defRPr sz="4800" b="0" i="0" cap="all" baseline="0">
                <a:solidFill>
                  <a:schemeClr val="bg1"/>
                </a:solidFill>
                <a:latin typeface="Avenir Next LT Pro" panose="020B0504020202020204" pitchFamily="34" charset="77"/>
              </a:defRPr>
            </a:lvl1pPr>
          </a:lstStyle>
          <a:p>
            <a:pPr lvl="0"/>
            <a:r>
              <a:rPr lang="en-US"/>
              <a:t>DIVIDER SLIDE</a:t>
            </a:r>
            <a:br>
              <a:rPr lang="en-US"/>
            </a:br>
            <a:r>
              <a:rPr lang="en-US"/>
              <a:t>PLACEHOLDER</a:t>
            </a:r>
          </a:p>
        </p:txBody>
      </p:sp>
      <p:sp>
        <p:nvSpPr>
          <p:cNvPr id="3" name="Text Placeholder 21">
            <a:extLst>
              <a:ext uri="{FF2B5EF4-FFF2-40B4-BE49-F238E27FC236}">
                <a16:creationId xmlns:a16="http://schemas.microsoft.com/office/drawing/2014/main" id="{91AFF8AD-8F47-E730-EC39-3998F49A8BDF}"/>
              </a:ext>
            </a:extLst>
          </p:cNvPr>
          <p:cNvSpPr>
            <a:spLocks noGrp="1"/>
          </p:cNvSpPr>
          <p:nvPr>
            <p:ph type="body" sz="quarter" idx="11" hasCustomPrompt="1"/>
          </p:nvPr>
        </p:nvSpPr>
        <p:spPr>
          <a:xfrm>
            <a:off x="3670300" y="5813162"/>
            <a:ext cx="7777480" cy="1348970"/>
          </a:xfrm>
          <a:prstGeom prst="rect">
            <a:avLst/>
          </a:prstGeom>
        </p:spPr>
        <p:txBody>
          <a:bodyPr>
            <a:noAutofit/>
          </a:bodyPr>
          <a:lstStyle>
            <a:lvl1pPr marL="0" indent="0" algn="r">
              <a:buNone/>
              <a:defRPr sz="2800" b="1" i="0" cap="all" baseline="0">
                <a:solidFill>
                  <a:schemeClr val="bg1"/>
                </a:solidFill>
                <a:latin typeface="Avenir Next LT Pro" panose="020B0504020202020204" pitchFamily="34" charset="77"/>
              </a:defRPr>
            </a:lvl1pPr>
          </a:lstStyle>
          <a:p>
            <a:pPr lvl="0"/>
            <a:r>
              <a:rPr lang="en-US"/>
              <a:t>SUBHEAD OR REMOVE</a:t>
            </a:r>
          </a:p>
        </p:txBody>
      </p:sp>
      <p:sp>
        <p:nvSpPr>
          <p:cNvPr id="4" name="Freeform: Shape 3">
            <a:extLst>
              <a:ext uri="{FF2B5EF4-FFF2-40B4-BE49-F238E27FC236}">
                <a16:creationId xmlns:a16="http://schemas.microsoft.com/office/drawing/2014/main" id="{EEE514BF-6B32-5705-3F5B-59A6E5C36616}"/>
              </a:ext>
            </a:extLst>
          </p:cNvPr>
          <p:cNvSpPr/>
          <p:nvPr userDrawn="1"/>
        </p:nvSpPr>
        <p:spPr>
          <a:xfrm rot="5400000" flipV="1">
            <a:off x="-370065" y="1289172"/>
            <a:ext cx="6858000" cy="4279654"/>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pattFill prst="ltUpDiag">
            <a:fgClr>
              <a:srgbClr val="82BAC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ABD610E7-05DF-B457-D3E9-9E0EB27A2463}"/>
              </a:ext>
            </a:extLst>
          </p:cNvPr>
          <p:cNvGrpSpPr/>
          <p:nvPr userDrawn="1"/>
        </p:nvGrpSpPr>
        <p:grpSpPr>
          <a:xfrm flipV="1">
            <a:off x="744220" y="0"/>
            <a:ext cx="2483686" cy="6858000"/>
            <a:chOff x="2579803" y="0"/>
            <a:chExt cx="2483686" cy="6858000"/>
          </a:xfrm>
        </p:grpSpPr>
        <p:sp>
          <p:nvSpPr>
            <p:cNvPr id="9" name="Freeform 3">
              <a:extLst>
                <a:ext uri="{FF2B5EF4-FFF2-40B4-BE49-F238E27FC236}">
                  <a16:creationId xmlns:a16="http://schemas.microsoft.com/office/drawing/2014/main" id="{E34AF513-E051-5E60-694B-542BC5DE9103}"/>
                </a:ext>
              </a:extLst>
            </p:cNvPr>
            <p:cNvSpPr/>
            <p:nvPr/>
          </p:nvSpPr>
          <p:spPr>
            <a:xfrm rot="16200000">
              <a:off x="354546" y="2225257"/>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4">
              <a:extLst>
                <a:ext uri="{FF2B5EF4-FFF2-40B4-BE49-F238E27FC236}">
                  <a16:creationId xmlns:a16="http://schemas.microsoft.com/office/drawing/2014/main" id="{5D282D03-E13E-0FBD-4B8F-3CAF84E76D14}"/>
                </a:ext>
              </a:extLst>
            </p:cNvPr>
            <p:cNvSpPr/>
            <p:nvPr/>
          </p:nvSpPr>
          <p:spPr>
            <a:xfrm rot="16200000">
              <a:off x="430746" y="2225257"/>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Freeform 18">
            <a:extLst>
              <a:ext uri="{FF2B5EF4-FFF2-40B4-BE49-F238E27FC236}">
                <a16:creationId xmlns:a16="http://schemas.microsoft.com/office/drawing/2014/main" id="{7FB60C95-CAD1-3C42-3D9C-06190CF95810}"/>
              </a:ext>
            </a:extLst>
          </p:cNvPr>
          <p:cNvSpPr/>
          <p:nvPr userDrawn="1"/>
        </p:nvSpPr>
        <p:spPr>
          <a:xfrm rot="5400000" flipV="1">
            <a:off x="866759" y="2249815"/>
            <a:ext cx="6858000" cy="2358385"/>
          </a:xfrm>
          <a:custGeom>
            <a:avLst/>
            <a:gdLst>
              <a:gd name="connsiteX0" fmla="*/ 0 w 6858000"/>
              <a:gd name="connsiteY0" fmla="*/ 2270250 h 2358385"/>
              <a:gd name="connsiteX1" fmla="*/ 0 w 6858000"/>
              <a:gd name="connsiteY1" fmla="*/ 2358385 h 2358385"/>
              <a:gd name="connsiteX2" fmla="*/ 1 w 6858000"/>
              <a:gd name="connsiteY2" fmla="*/ 2358385 h 2358385"/>
              <a:gd name="connsiteX3" fmla="*/ 1 w 6858000"/>
              <a:gd name="connsiteY3" fmla="*/ 2336352 h 2358385"/>
              <a:gd name="connsiteX4" fmla="*/ 6858000 w 6858000"/>
              <a:gd name="connsiteY4" fmla="*/ 66102 h 2358385"/>
              <a:gd name="connsiteX5" fmla="*/ 6858000 w 6858000"/>
              <a:gd name="connsiteY5" fmla="*/ 0 h 235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2358385">
                <a:moveTo>
                  <a:pt x="0" y="2270250"/>
                </a:moveTo>
                <a:lnTo>
                  <a:pt x="0" y="2358385"/>
                </a:lnTo>
                <a:lnTo>
                  <a:pt x="1" y="2358385"/>
                </a:lnTo>
                <a:lnTo>
                  <a:pt x="1" y="2336352"/>
                </a:lnTo>
                <a:lnTo>
                  <a:pt x="6858000" y="6610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DF502BAA-3838-00DB-1DDC-CBED01138F0B}"/>
              </a:ext>
            </a:extLst>
          </p:cNvPr>
          <p:cNvSpPr/>
          <p:nvPr userDrawn="1"/>
        </p:nvSpPr>
        <p:spPr>
          <a:xfrm>
            <a:off x="10802839" y="4307596"/>
            <a:ext cx="558188" cy="88135"/>
          </a:xfrm>
          <a:prstGeom prst="rect">
            <a:avLst/>
          </a:pr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394BEA3-A703-03FB-CA29-A1FCAC6C723C}"/>
              </a:ext>
            </a:extLst>
          </p:cNvPr>
          <p:cNvGrpSpPr/>
          <p:nvPr userDrawn="1"/>
        </p:nvGrpSpPr>
        <p:grpSpPr>
          <a:xfrm>
            <a:off x="71375" y="440675"/>
            <a:ext cx="2478862" cy="892366"/>
            <a:chOff x="105287" y="1311127"/>
            <a:chExt cx="4889496" cy="1760171"/>
          </a:xfrm>
          <a:solidFill>
            <a:schemeClr val="bg2">
              <a:lumMod val="90000"/>
            </a:schemeClr>
          </a:solidFill>
        </p:grpSpPr>
        <p:pic>
          <p:nvPicPr>
            <p:cNvPr id="16" name="Graphic 15">
              <a:extLst>
                <a:ext uri="{FF2B5EF4-FFF2-40B4-BE49-F238E27FC236}">
                  <a16:creationId xmlns:a16="http://schemas.microsoft.com/office/drawing/2014/main" id="{8531B8FC-33B8-F771-21D8-97D4A2C7BC1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2735"/>
            <a:stretch/>
          </p:blipFill>
          <p:spPr>
            <a:xfrm>
              <a:off x="105287" y="1476561"/>
              <a:ext cx="1304414" cy="1594737"/>
            </a:xfrm>
            <a:prstGeom prst="rect">
              <a:avLst/>
            </a:prstGeom>
          </p:spPr>
        </p:pic>
        <p:pic>
          <p:nvPicPr>
            <p:cNvPr id="17" name="Graphic 16">
              <a:extLst>
                <a:ext uri="{FF2B5EF4-FFF2-40B4-BE49-F238E27FC236}">
                  <a16:creationId xmlns:a16="http://schemas.microsoft.com/office/drawing/2014/main" id="{A622C011-DFAF-F7F8-B098-26BF9694F0C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1748257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amp; Text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7637260" y="680632"/>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705256" y="1074909"/>
            <a:ext cx="6530340" cy="4625503"/>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Tree>
    <p:extLst>
      <p:ext uri="{BB962C8B-B14F-4D97-AF65-F5344CB8AC3E}">
        <p14:creationId xmlns:p14="http://schemas.microsoft.com/office/powerpoint/2010/main" val="2927770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mp; Text Left W/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510903" y="673674"/>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4" name="Text Placeholder 2">
            <a:extLst>
              <a:ext uri="{FF2B5EF4-FFF2-40B4-BE49-F238E27FC236}">
                <a16:creationId xmlns:a16="http://schemas.microsoft.com/office/drawing/2014/main" id="{ECABB5D0-6019-0345-CCEB-A29DD7D082D6}"/>
              </a:ext>
            </a:extLst>
          </p:cNvPr>
          <p:cNvSpPr>
            <a:spLocks noGrp="1"/>
          </p:cNvSpPr>
          <p:nvPr>
            <p:ph type="body" sz="quarter" idx="17" hasCustomPrompt="1"/>
          </p:nvPr>
        </p:nvSpPr>
        <p:spPr>
          <a:xfrm>
            <a:off x="4927075" y="1094365"/>
            <a:ext cx="6530340" cy="4625503"/>
          </a:xfrm>
          <a:prstGeom prst="rect">
            <a:avLst/>
          </a:prstGeom>
        </p:spPr>
        <p:txBody>
          <a:bodyPr/>
          <a:lstStyle>
            <a:lvl1pPr marL="173736" indent="-173736">
              <a:lnSpc>
                <a:spcPct val="100000"/>
              </a:lnSpc>
              <a:spcBef>
                <a:spcPts val="0"/>
              </a:spcBef>
              <a:spcAft>
                <a:spcPts val="600"/>
              </a:spcAft>
              <a:buClr>
                <a:srgbClr val="154470"/>
              </a:buClr>
              <a:buFont typeface="Wingdings" panose="05000000000000000000" pitchFamily="2" charset="2"/>
              <a:buChar char="§"/>
              <a:defRPr sz="1400">
                <a:latin typeface="Avenir Next LT Pro" panose="020B0504020202020204" pitchFamily="34" charset="0"/>
              </a:defRPr>
            </a:lvl1pPr>
          </a:lstStyle>
          <a:p>
            <a:pPr lvl="0"/>
            <a:r>
              <a:rPr lang="en-US"/>
              <a:t>Bulleted list text add text here… </a:t>
            </a:r>
          </a:p>
        </p:txBody>
      </p:sp>
    </p:spTree>
    <p:extLst>
      <p:ext uri="{BB962C8B-B14F-4D97-AF65-F5344CB8AC3E}">
        <p14:creationId xmlns:p14="http://schemas.microsoft.com/office/powerpoint/2010/main" val="4224281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mp; Text Right W/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C80F0D-E9D5-22D9-F549-F74369EDACF4}"/>
              </a:ext>
            </a:extLst>
          </p:cNvPr>
          <p:cNvSpPr>
            <a:spLocks noGrp="1"/>
          </p:cNvSpPr>
          <p:nvPr>
            <p:ph type="pic" sz="quarter" idx="16" hasCustomPrompt="1"/>
          </p:nvPr>
        </p:nvSpPr>
        <p:spPr>
          <a:xfrm>
            <a:off x="7637260" y="680632"/>
            <a:ext cx="4049712" cy="5532250"/>
          </a:xfrm>
          <a:prstGeom prst="rect">
            <a:avLst/>
          </a:prstGeom>
        </p:spPr>
        <p:txBody>
          <a:bodyPr anchor="ctr"/>
          <a:lstStyle>
            <a:lvl1pPr marL="0" indent="0" algn="ctr">
              <a:buNone/>
              <a:defRPr sz="1400">
                <a:latin typeface="Avenir Next LT Pro" panose="020B0504020202020204" pitchFamily="34" charset="0"/>
              </a:defRPr>
            </a:lvl1pPr>
          </a:lstStyle>
          <a:p>
            <a:r>
              <a:rPr lang="en-US"/>
              <a:t>Add Picture</a:t>
            </a:r>
          </a:p>
        </p:txBody>
      </p:sp>
      <p:sp>
        <p:nvSpPr>
          <p:cNvPr id="18" name="Title Placeholder 1">
            <a:extLst>
              <a:ext uri="{FF2B5EF4-FFF2-40B4-BE49-F238E27FC236}">
                <a16:creationId xmlns:a16="http://schemas.microsoft.com/office/drawing/2014/main" id="{1AB81781-CE36-DAEE-E702-44D768D21086}"/>
              </a:ext>
            </a:extLst>
          </p:cNvPr>
          <p:cNvSpPr>
            <a:spLocks noGrp="1"/>
          </p:cNvSpPr>
          <p:nvPr>
            <p:ph type="title"/>
          </p:nvPr>
        </p:nvSpPr>
        <p:spPr>
          <a:xfrm>
            <a:off x="585281" y="272747"/>
            <a:ext cx="10515600" cy="451998"/>
          </a:xfrm>
          <a:prstGeom prst="rect">
            <a:avLst/>
          </a:prstGeom>
        </p:spPr>
        <p:txBody>
          <a:bodyPr vert="horz" lIns="91440" tIns="45720" rIns="91440" bIns="45720" rtlCol="0" anchor="ctr">
            <a:normAutofit/>
          </a:bodyPr>
          <a:lstStyle/>
          <a:p>
            <a:r>
              <a:rPr lang="en-US"/>
              <a:t>TITLE PLACEHOLDER</a:t>
            </a:r>
          </a:p>
        </p:txBody>
      </p:sp>
      <p:sp>
        <p:nvSpPr>
          <p:cNvPr id="10" name="Text Placeholder 2">
            <a:extLst>
              <a:ext uri="{FF2B5EF4-FFF2-40B4-BE49-F238E27FC236}">
                <a16:creationId xmlns:a16="http://schemas.microsoft.com/office/drawing/2014/main" id="{484C7571-53F8-93BB-2288-C791028AD4D3}"/>
              </a:ext>
            </a:extLst>
          </p:cNvPr>
          <p:cNvSpPr>
            <a:spLocks noGrp="1"/>
          </p:cNvSpPr>
          <p:nvPr>
            <p:ph type="body" sz="quarter" idx="15" hasCustomPrompt="1"/>
          </p:nvPr>
        </p:nvSpPr>
        <p:spPr>
          <a:xfrm>
            <a:off x="705256" y="1074909"/>
            <a:ext cx="6530340" cy="4625503"/>
          </a:xfrm>
          <a:prstGeom prst="rect">
            <a:avLst/>
          </a:prstGeom>
        </p:spPr>
        <p:txBody>
          <a:bodyPr/>
          <a:lstStyle>
            <a:lvl1pPr marL="173736" indent="-173736">
              <a:lnSpc>
                <a:spcPct val="100000"/>
              </a:lnSpc>
              <a:spcBef>
                <a:spcPts val="0"/>
              </a:spcBef>
              <a:spcAft>
                <a:spcPts val="600"/>
              </a:spcAft>
              <a:buClr>
                <a:srgbClr val="154470"/>
              </a:buClr>
              <a:buFont typeface="Wingdings" panose="05000000000000000000" pitchFamily="2" charset="2"/>
              <a:buChar char="§"/>
              <a:defRPr sz="1400">
                <a:latin typeface="Avenir Next LT Pro" panose="020B0504020202020204" pitchFamily="34" charset="0"/>
              </a:defRPr>
            </a:lvl1pPr>
          </a:lstStyle>
          <a:p>
            <a:pPr lvl="0"/>
            <a:r>
              <a:rPr lang="en-US"/>
              <a:t>Bulleted list text add text here… </a:t>
            </a:r>
          </a:p>
        </p:txBody>
      </p:sp>
    </p:spTree>
    <p:extLst>
      <p:ext uri="{BB962C8B-B14F-4D97-AF65-F5344CB8AC3E}">
        <p14:creationId xmlns:p14="http://schemas.microsoft.com/office/powerpoint/2010/main" val="587537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 Team pag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ECE9DE-1619-63DC-1752-6E184F7062A9}"/>
              </a:ext>
            </a:extLst>
          </p:cNvPr>
          <p:cNvSpPr/>
          <p:nvPr userDrawn="1"/>
        </p:nvSpPr>
        <p:spPr>
          <a:xfrm>
            <a:off x="433079" y="2161631"/>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3095489445"/>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 Team Page 8">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ECE9DE-1619-63DC-1752-6E184F7062A9}"/>
              </a:ext>
            </a:extLst>
          </p:cNvPr>
          <p:cNvSpPr/>
          <p:nvPr userDrawn="1"/>
        </p:nvSpPr>
        <p:spPr>
          <a:xfrm>
            <a:off x="433079" y="1159680"/>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1038825"/>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1071911"/>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301414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3015964"/>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301399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301399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18" name="Rectangle 17">
            <a:extLst>
              <a:ext uri="{FF2B5EF4-FFF2-40B4-BE49-F238E27FC236}">
                <a16:creationId xmlns:a16="http://schemas.microsoft.com/office/drawing/2014/main" id="{C0CC8254-C709-47A6-73B8-6D7BFD984EA4}"/>
              </a:ext>
            </a:extLst>
          </p:cNvPr>
          <p:cNvSpPr/>
          <p:nvPr userDrawn="1"/>
        </p:nvSpPr>
        <p:spPr>
          <a:xfrm>
            <a:off x="433079" y="3700002"/>
            <a:ext cx="11325886" cy="1546854"/>
          </a:xfrm>
          <a:prstGeom prst="rect">
            <a:avLst/>
          </a:prstGeom>
          <a:gradFill flip="none" rotWithShape="1">
            <a:gsLst>
              <a:gs pos="80000">
                <a:srgbClr val="6B8DA9"/>
              </a:gs>
              <a:gs pos="0">
                <a:schemeClr val="bg1">
                  <a:alpha val="0"/>
                </a:schemeClr>
              </a:gs>
              <a:gs pos="24000">
                <a:srgbClr val="3C98B1">
                  <a:alpha val="57000"/>
                </a:srgbClr>
              </a:gs>
              <a:gs pos="67000">
                <a:srgbClr val="0E4573"/>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27">
            <a:extLst>
              <a:ext uri="{FF2B5EF4-FFF2-40B4-BE49-F238E27FC236}">
                <a16:creationId xmlns:a16="http://schemas.microsoft.com/office/drawing/2014/main" id="{58BCCE20-2668-4D2C-9BAA-7A2E9EAAD472}"/>
              </a:ext>
            </a:extLst>
          </p:cNvPr>
          <p:cNvSpPr>
            <a:spLocks noGrp="1"/>
          </p:cNvSpPr>
          <p:nvPr>
            <p:ph type="pic" sz="quarter" idx="18" hasCustomPrompt="1"/>
          </p:nvPr>
        </p:nvSpPr>
        <p:spPr>
          <a:xfrm>
            <a:off x="1190317"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0" name="Picture Placeholder 29">
            <a:extLst>
              <a:ext uri="{FF2B5EF4-FFF2-40B4-BE49-F238E27FC236}">
                <a16:creationId xmlns:a16="http://schemas.microsoft.com/office/drawing/2014/main" id="{3EEB9E8F-61F2-7F0A-CD7A-6AAD86265B0D}"/>
              </a:ext>
            </a:extLst>
          </p:cNvPr>
          <p:cNvSpPr>
            <a:spLocks noGrp="1"/>
          </p:cNvSpPr>
          <p:nvPr>
            <p:ph type="pic" sz="quarter" idx="19" hasCustomPrompt="1"/>
          </p:nvPr>
        </p:nvSpPr>
        <p:spPr>
          <a:xfrm>
            <a:off x="3845399"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1" name="Picture Placeholder 30">
            <a:extLst>
              <a:ext uri="{FF2B5EF4-FFF2-40B4-BE49-F238E27FC236}">
                <a16:creationId xmlns:a16="http://schemas.microsoft.com/office/drawing/2014/main" id="{D37DEBD0-8698-E313-B897-7BB3A324EBCC}"/>
              </a:ext>
            </a:extLst>
          </p:cNvPr>
          <p:cNvSpPr>
            <a:spLocks noGrp="1"/>
          </p:cNvSpPr>
          <p:nvPr>
            <p:ph type="pic" sz="quarter" idx="20" hasCustomPrompt="1"/>
          </p:nvPr>
        </p:nvSpPr>
        <p:spPr>
          <a:xfrm>
            <a:off x="6578113" y="3579147"/>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2" name="Picture Placeholder 32">
            <a:extLst>
              <a:ext uri="{FF2B5EF4-FFF2-40B4-BE49-F238E27FC236}">
                <a16:creationId xmlns:a16="http://schemas.microsoft.com/office/drawing/2014/main" id="{055E94A5-0316-1923-3130-CCD6C7F93FA8}"/>
              </a:ext>
            </a:extLst>
          </p:cNvPr>
          <p:cNvSpPr>
            <a:spLocks noGrp="1"/>
          </p:cNvSpPr>
          <p:nvPr>
            <p:ph type="pic" sz="quarter" idx="21" hasCustomPrompt="1"/>
          </p:nvPr>
        </p:nvSpPr>
        <p:spPr>
          <a:xfrm>
            <a:off x="9291342" y="3612233"/>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23" name="Text Placeholder 33">
            <a:extLst>
              <a:ext uri="{FF2B5EF4-FFF2-40B4-BE49-F238E27FC236}">
                <a16:creationId xmlns:a16="http://schemas.microsoft.com/office/drawing/2014/main" id="{579D4B7A-F304-C593-2F4E-4160F21D148E}"/>
              </a:ext>
            </a:extLst>
          </p:cNvPr>
          <p:cNvSpPr>
            <a:spLocks noGrp="1"/>
          </p:cNvSpPr>
          <p:nvPr>
            <p:ph type="body" sz="quarter" idx="22" hasCustomPrompt="1"/>
          </p:nvPr>
        </p:nvSpPr>
        <p:spPr>
          <a:xfrm>
            <a:off x="1180574" y="555446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4" name="Text Placeholder 33">
            <a:extLst>
              <a:ext uri="{FF2B5EF4-FFF2-40B4-BE49-F238E27FC236}">
                <a16:creationId xmlns:a16="http://schemas.microsoft.com/office/drawing/2014/main" id="{F01B3E58-6831-14F1-0F88-919C4E36CE45}"/>
              </a:ext>
            </a:extLst>
          </p:cNvPr>
          <p:cNvSpPr>
            <a:spLocks noGrp="1"/>
          </p:cNvSpPr>
          <p:nvPr>
            <p:ph type="body" sz="quarter" idx="23" hasCustomPrompt="1"/>
          </p:nvPr>
        </p:nvSpPr>
        <p:spPr>
          <a:xfrm>
            <a:off x="3835656" y="555628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5" name="Text Placeholder 33">
            <a:extLst>
              <a:ext uri="{FF2B5EF4-FFF2-40B4-BE49-F238E27FC236}">
                <a16:creationId xmlns:a16="http://schemas.microsoft.com/office/drawing/2014/main" id="{BB444E79-8BFA-A4F7-6DF7-856358FCB7B7}"/>
              </a:ext>
            </a:extLst>
          </p:cNvPr>
          <p:cNvSpPr>
            <a:spLocks noGrp="1"/>
          </p:cNvSpPr>
          <p:nvPr>
            <p:ph type="body" sz="quarter" idx="24" hasCustomPrompt="1"/>
          </p:nvPr>
        </p:nvSpPr>
        <p:spPr>
          <a:xfrm>
            <a:off x="6568370" y="555431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26" name="Text Placeholder 33">
            <a:extLst>
              <a:ext uri="{FF2B5EF4-FFF2-40B4-BE49-F238E27FC236}">
                <a16:creationId xmlns:a16="http://schemas.microsoft.com/office/drawing/2014/main" id="{F481886B-5117-AFA7-E0BC-D6D28EF82F39}"/>
              </a:ext>
            </a:extLst>
          </p:cNvPr>
          <p:cNvSpPr>
            <a:spLocks noGrp="1"/>
          </p:cNvSpPr>
          <p:nvPr>
            <p:ph type="body" sz="quarter" idx="25" hasCustomPrompt="1"/>
          </p:nvPr>
        </p:nvSpPr>
        <p:spPr>
          <a:xfrm>
            <a:off x="9281599" y="5554318"/>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526758297"/>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ro Team Page 2">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591099" y="1667783"/>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3091940" y="459990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103128" y="4599906"/>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13" name="Picture Placeholder 27">
            <a:extLst>
              <a:ext uri="{FF2B5EF4-FFF2-40B4-BE49-F238E27FC236}">
                <a16:creationId xmlns:a16="http://schemas.microsoft.com/office/drawing/2014/main" id="{6BFD663F-98B8-700B-E473-2E89C81552C7}"/>
              </a:ext>
            </a:extLst>
          </p:cNvPr>
          <p:cNvSpPr>
            <a:spLocks noGrp="1"/>
          </p:cNvSpPr>
          <p:nvPr>
            <p:ph type="pic" sz="quarter" idx="17" hasCustomPrompt="1"/>
          </p:nvPr>
        </p:nvSpPr>
        <p:spPr>
          <a:xfrm>
            <a:off x="6602287" y="1665835"/>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Tree>
    <p:extLst>
      <p:ext uri="{BB962C8B-B14F-4D97-AF65-F5344CB8AC3E}">
        <p14:creationId xmlns:p14="http://schemas.microsoft.com/office/powerpoint/2010/main" val="3518736411"/>
      </p:ext>
    </p:extLst>
  </p:cSld>
  <p:clrMapOvr>
    <a:masterClrMapping/>
  </p:clrMapOvr>
  <p:extLst>
    <p:ext uri="{DCECCB84-F9BA-43D5-87BE-67443E8EF086}">
      <p15:sldGuideLst xmlns:p15="http://schemas.microsoft.com/office/powerpoint/2012/main">
        <p15:guide id="1" orient="horz" pos="2568" userDrawn="1">
          <p15:clr>
            <a:srgbClr val="FBAE40"/>
          </p15:clr>
        </p15:guide>
        <p15:guide id="2" orient="horz" pos="72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 Team Page 4 No Gradient">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119031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3845399"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6578113"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3" name="Picture Placeholder 32">
            <a:extLst>
              <a:ext uri="{FF2B5EF4-FFF2-40B4-BE49-F238E27FC236}">
                <a16:creationId xmlns:a16="http://schemas.microsoft.com/office/drawing/2014/main" id="{4DD55B7A-56F3-E4A0-ADF8-2F6589DDCF9C}"/>
              </a:ext>
            </a:extLst>
          </p:cNvPr>
          <p:cNvSpPr>
            <a:spLocks noGrp="1"/>
          </p:cNvSpPr>
          <p:nvPr>
            <p:ph type="pic" sz="quarter" idx="13" hasCustomPrompt="1"/>
          </p:nvPr>
        </p:nvSpPr>
        <p:spPr>
          <a:xfrm>
            <a:off x="9291342"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180574"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3835656"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6568370"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7" name="Text Placeholder 33">
            <a:extLst>
              <a:ext uri="{FF2B5EF4-FFF2-40B4-BE49-F238E27FC236}">
                <a16:creationId xmlns:a16="http://schemas.microsoft.com/office/drawing/2014/main" id="{4B170379-DD15-A751-AB7B-650B73DE672C}"/>
              </a:ext>
            </a:extLst>
          </p:cNvPr>
          <p:cNvSpPr>
            <a:spLocks noGrp="1"/>
          </p:cNvSpPr>
          <p:nvPr>
            <p:ph type="body" sz="quarter" idx="17" hasCustomPrompt="1"/>
          </p:nvPr>
        </p:nvSpPr>
        <p:spPr>
          <a:xfrm>
            <a:off x="9281599"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233308704"/>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ro Team Page No Gradient 3">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445185"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5100267" y="2073862"/>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7832981" y="2040776"/>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2435442" y="401609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5090524" y="4017915"/>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823238" y="401594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2300030730"/>
      </p:ext>
    </p:extLst>
  </p:cSld>
  <p:clrMapOvr>
    <a:masterClrMapping/>
  </p:clrMapOvr>
  <p:extLst>
    <p:ext uri="{DCECCB84-F9BA-43D5-87BE-67443E8EF086}">
      <p15:sldGuideLst xmlns:p15="http://schemas.microsoft.com/office/powerpoint/2012/main">
        <p15:guide id="1" orient="horz" pos="256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Team W/ Bios">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2454427" y="887084"/>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0" name="Picture Placeholder 29">
            <a:extLst>
              <a:ext uri="{FF2B5EF4-FFF2-40B4-BE49-F238E27FC236}">
                <a16:creationId xmlns:a16="http://schemas.microsoft.com/office/drawing/2014/main" id="{88207F42-2A31-FBA5-0D48-E4ABF405598B}"/>
              </a:ext>
            </a:extLst>
          </p:cNvPr>
          <p:cNvSpPr>
            <a:spLocks noGrp="1"/>
          </p:cNvSpPr>
          <p:nvPr>
            <p:ph type="pic" sz="quarter" idx="11" hasCustomPrompt="1"/>
          </p:nvPr>
        </p:nvSpPr>
        <p:spPr>
          <a:xfrm>
            <a:off x="5155475" y="887084"/>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1" name="Picture Placeholder 30">
            <a:extLst>
              <a:ext uri="{FF2B5EF4-FFF2-40B4-BE49-F238E27FC236}">
                <a16:creationId xmlns:a16="http://schemas.microsoft.com/office/drawing/2014/main" id="{CDE28B0F-52AD-A825-BDE5-05C8DF6458DC}"/>
              </a:ext>
            </a:extLst>
          </p:cNvPr>
          <p:cNvSpPr>
            <a:spLocks noGrp="1"/>
          </p:cNvSpPr>
          <p:nvPr>
            <p:ph type="pic" sz="quarter" idx="12" hasCustomPrompt="1"/>
          </p:nvPr>
        </p:nvSpPr>
        <p:spPr>
          <a:xfrm>
            <a:off x="7837066" y="853998"/>
            <a:ext cx="1728216" cy="1728216"/>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2444684" y="283113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5" name="Text Placeholder 33">
            <a:extLst>
              <a:ext uri="{FF2B5EF4-FFF2-40B4-BE49-F238E27FC236}">
                <a16:creationId xmlns:a16="http://schemas.microsoft.com/office/drawing/2014/main" id="{9647BE3F-0555-3DC1-459B-E4ACE8307C7D}"/>
              </a:ext>
            </a:extLst>
          </p:cNvPr>
          <p:cNvSpPr>
            <a:spLocks noGrp="1"/>
          </p:cNvSpPr>
          <p:nvPr>
            <p:ph type="body" sz="quarter" idx="15" hasCustomPrompt="1"/>
          </p:nvPr>
        </p:nvSpPr>
        <p:spPr>
          <a:xfrm>
            <a:off x="5145732" y="2831137"/>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6" name="Text Placeholder 33">
            <a:extLst>
              <a:ext uri="{FF2B5EF4-FFF2-40B4-BE49-F238E27FC236}">
                <a16:creationId xmlns:a16="http://schemas.microsoft.com/office/drawing/2014/main" id="{4ECB5ACF-EB64-1D5C-333C-7DA5021A00D3}"/>
              </a:ext>
            </a:extLst>
          </p:cNvPr>
          <p:cNvSpPr>
            <a:spLocks noGrp="1"/>
          </p:cNvSpPr>
          <p:nvPr>
            <p:ph type="body" sz="quarter" idx="16" hasCustomPrompt="1"/>
          </p:nvPr>
        </p:nvSpPr>
        <p:spPr>
          <a:xfrm>
            <a:off x="7827323" y="2829169"/>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 name="Text Placeholder 2">
            <a:extLst>
              <a:ext uri="{FF2B5EF4-FFF2-40B4-BE49-F238E27FC236}">
                <a16:creationId xmlns:a16="http://schemas.microsoft.com/office/drawing/2014/main" id="{1BAD41FD-E64D-CA3A-9D5D-51867D9D7EBC}"/>
              </a:ext>
            </a:extLst>
          </p:cNvPr>
          <p:cNvSpPr>
            <a:spLocks noGrp="1"/>
          </p:cNvSpPr>
          <p:nvPr>
            <p:ph type="body" sz="quarter" idx="17" hasCustomPrompt="1"/>
          </p:nvPr>
        </p:nvSpPr>
        <p:spPr>
          <a:xfrm>
            <a:off x="2123941"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
        <p:nvSpPr>
          <p:cNvPr id="15" name="Text Placeholder 2">
            <a:extLst>
              <a:ext uri="{FF2B5EF4-FFF2-40B4-BE49-F238E27FC236}">
                <a16:creationId xmlns:a16="http://schemas.microsoft.com/office/drawing/2014/main" id="{FDE91063-3082-0BDA-AFD8-F031474AA106}"/>
              </a:ext>
            </a:extLst>
          </p:cNvPr>
          <p:cNvSpPr>
            <a:spLocks noGrp="1"/>
          </p:cNvSpPr>
          <p:nvPr>
            <p:ph type="body" sz="quarter" idx="18" hasCustomPrompt="1"/>
          </p:nvPr>
        </p:nvSpPr>
        <p:spPr>
          <a:xfrm>
            <a:off x="4824989"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
        <p:nvSpPr>
          <p:cNvPr id="18" name="Text Placeholder 2">
            <a:extLst>
              <a:ext uri="{FF2B5EF4-FFF2-40B4-BE49-F238E27FC236}">
                <a16:creationId xmlns:a16="http://schemas.microsoft.com/office/drawing/2014/main" id="{E37E05C1-64AF-FB18-C4F9-845FA87DE81D}"/>
              </a:ext>
            </a:extLst>
          </p:cNvPr>
          <p:cNvSpPr>
            <a:spLocks noGrp="1"/>
          </p:cNvSpPr>
          <p:nvPr>
            <p:ph type="body" sz="quarter" idx="19" hasCustomPrompt="1"/>
          </p:nvPr>
        </p:nvSpPr>
        <p:spPr>
          <a:xfrm>
            <a:off x="7506580" y="3162027"/>
            <a:ext cx="2389188" cy="2771775"/>
          </a:xfrm>
          <a:prstGeom prst="rect">
            <a:avLst/>
          </a:prstGeom>
        </p:spPr>
        <p:txBody>
          <a:bodyPr/>
          <a:lstStyle>
            <a:lvl1pPr marL="0" indent="0">
              <a:lnSpc>
                <a:spcPct val="100000"/>
              </a:lnSpc>
              <a:spcBef>
                <a:spcPts val="0"/>
              </a:spcBef>
              <a:buNone/>
              <a:defRPr sz="1100">
                <a:latin typeface="Avenir Next LT Pro" panose="020B0504020202020204" pitchFamily="34" charset="0"/>
              </a:defRPr>
            </a:lvl1pPr>
          </a:lstStyle>
          <a:p>
            <a:pPr lvl="0"/>
            <a:r>
              <a:rPr lang="en-US"/>
              <a:t>Add body text here…</a:t>
            </a:r>
          </a:p>
        </p:txBody>
      </p:sp>
    </p:spTree>
    <p:extLst>
      <p:ext uri="{BB962C8B-B14F-4D97-AF65-F5344CB8AC3E}">
        <p14:creationId xmlns:p14="http://schemas.microsoft.com/office/powerpoint/2010/main" val="1298922960"/>
      </p:ext>
    </p:extLst>
  </p:cSld>
  <p:clrMapOvr>
    <a:masterClrMapping/>
  </p:clrMapOvr>
  <p:extLst>
    <p:ext uri="{DCECCB84-F9BA-43D5-87BE-67443E8EF086}">
      <p15:sldGuideLst xmlns:p15="http://schemas.microsoft.com/office/powerpoint/2012/main">
        <p15:guide id="2" pos="7224" userDrawn="1">
          <p15:clr>
            <a:srgbClr val="FBAE40"/>
          </p15:clr>
        </p15:guide>
        <p15:guide id="3" orient="horz" pos="374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roduction Page Single ">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8884126-1D7D-F3E0-2E23-C67C2982D9F2}"/>
              </a:ext>
            </a:extLst>
          </p:cNvPr>
          <p:cNvSpPr>
            <a:spLocks noGrp="1"/>
          </p:cNvSpPr>
          <p:nvPr>
            <p:ph type="pic" sz="quarter" idx="10" hasCustomPrompt="1"/>
          </p:nvPr>
        </p:nvSpPr>
        <p:spPr>
          <a:xfrm>
            <a:off x="710249" y="1152728"/>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38100">
            <a:solidFill>
              <a:srgbClr val="3C98B1"/>
            </a:solidFill>
          </a:ln>
        </p:spPr>
        <p:txBody>
          <a:bodyPr wrap="square" anchor="ctr">
            <a:noAutofit/>
          </a:bodyPr>
          <a:lstStyle>
            <a:lvl1pPr marL="0" indent="0" algn="ctr">
              <a:buNone/>
              <a:defRPr sz="1400">
                <a:latin typeface="Avenir Next LT Pro" panose="020B0504020202020204" pitchFamily="34" charset="0"/>
              </a:defRPr>
            </a:lvl1pPr>
          </a:lstStyle>
          <a:p>
            <a:r>
              <a:rPr lang="en-US"/>
              <a:t>Add Picture</a:t>
            </a:r>
          </a:p>
        </p:txBody>
      </p:sp>
      <p:sp>
        <p:nvSpPr>
          <p:cNvPr id="34" name="Text Placeholder 33">
            <a:extLst>
              <a:ext uri="{FF2B5EF4-FFF2-40B4-BE49-F238E27FC236}">
                <a16:creationId xmlns:a16="http://schemas.microsoft.com/office/drawing/2014/main" id="{5C6D6343-C52F-63FB-A28D-918C74BE25E5}"/>
              </a:ext>
            </a:extLst>
          </p:cNvPr>
          <p:cNvSpPr>
            <a:spLocks noGrp="1"/>
          </p:cNvSpPr>
          <p:nvPr>
            <p:ph type="body" sz="quarter" idx="14" hasCustomPrompt="1"/>
          </p:nvPr>
        </p:nvSpPr>
        <p:spPr>
          <a:xfrm>
            <a:off x="1211090" y="4084851"/>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
        <p:nvSpPr>
          <p:cNvPr id="3" name="Text Placeholder 2">
            <a:extLst>
              <a:ext uri="{FF2B5EF4-FFF2-40B4-BE49-F238E27FC236}">
                <a16:creationId xmlns:a16="http://schemas.microsoft.com/office/drawing/2014/main" id="{F4A83237-29A0-45CC-062B-4F10683D4DAB}"/>
              </a:ext>
            </a:extLst>
          </p:cNvPr>
          <p:cNvSpPr>
            <a:spLocks noGrp="1"/>
          </p:cNvSpPr>
          <p:nvPr>
            <p:ph type="body" sz="quarter" idx="15" hasCustomPrompt="1"/>
          </p:nvPr>
        </p:nvSpPr>
        <p:spPr>
          <a:xfrm>
            <a:off x="4143983" y="1143000"/>
            <a:ext cx="7324116" cy="3604098"/>
          </a:xfrm>
          <a:prstGeom prst="rect">
            <a:avLst/>
          </a:prstGeom>
        </p:spPr>
        <p:txBody>
          <a:bodyPr/>
          <a:lstStyle>
            <a:lvl1pPr marL="0" indent="0">
              <a:lnSpc>
                <a:spcPct val="100000"/>
              </a:lnSpc>
              <a:spcBef>
                <a:spcPts val="0"/>
              </a:spcBef>
              <a:buNone/>
              <a:defRPr sz="1400">
                <a:latin typeface="Avenir Next LT Pro" panose="020B0504020202020204" pitchFamily="34" charset="0"/>
              </a:defRPr>
            </a:lvl1pPr>
          </a:lstStyle>
          <a:p>
            <a:pPr lvl="0"/>
            <a:r>
              <a:rPr lang="en-US"/>
              <a:t>Add text here…</a:t>
            </a:r>
          </a:p>
        </p:txBody>
      </p:sp>
      <p:sp>
        <p:nvSpPr>
          <p:cNvPr id="14" name="Text Placeholder 33">
            <a:extLst>
              <a:ext uri="{FF2B5EF4-FFF2-40B4-BE49-F238E27FC236}">
                <a16:creationId xmlns:a16="http://schemas.microsoft.com/office/drawing/2014/main" id="{36099F84-B0F7-D2E4-CBCD-8EEBA756003B}"/>
              </a:ext>
            </a:extLst>
          </p:cNvPr>
          <p:cNvSpPr>
            <a:spLocks noGrp="1"/>
          </p:cNvSpPr>
          <p:nvPr>
            <p:ph type="body" sz="quarter" idx="16" hasCustomPrompt="1"/>
          </p:nvPr>
        </p:nvSpPr>
        <p:spPr>
          <a:xfrm>
            <a:off x="4143983" y="4908460"/>
            <a:ext cx="1747702" cy="233767"/>
          </a:xfrm>
          <a:prstGeom prst="rect">
            <a:avLst/>
          </a:prstGeom>
        </p:spPr>
        <p:txBody>
          <a:bodyPr/>
          <a:lstStyle>
            <a:lvl1pPr marL="0" indent="0">
              <a:buNone/>
              <a:defRPr sz="1200" b="1">
                <a:solidFill>
                  <a:srgbClr val="3C98B1"/>
                </a:solidFill>
                <a:latin typeface="Avenir Next LT Pro" panose="020B0504020202020204" pitchFamily="34" charset="0"/>
              </a:defRPr>
            </a:lvl1pPr>
          </a:lstStyle>
          <a:p>
            <a:pPr lvl="0"/>
            <a:r>
              <a:rPr lang="en-US"/>
              <a:t>FIRST &amp; LAST NAME</a:t>
            </a:r>
          </a:p>
        </p:txBody>
      </p:sp>
    </p:spTree>
    <p:extLst>
      <p:ext uri="{BB962C8B-B14F-4D97-AF65-F5344CB8AC3E}">
        <p14:creationId xmlns:p14="http://schemas.microsoft.com/office/powerpoint/2010/main" val="4079698968"/>
      </p:ext>
    </p:extLst>
  </p:cSld>
  <p:clrMapOvr>
    <a:masterClrMapping/>
  </p:clrMapOvr>
  <p:extLst>
    <p:ext uri="{DCECCB84-F9BA-43D5-87BE-67443E8EF086}">
      <p15:sldGuideLst xmlns:p15="http://schemas.microsoft.com/office/powerpoint/2012/main">
        <p15:guide id="1" orient="horz" pos="2568" userDrawn="1">
          <p15:clr>
            <a:srgbClr val="FBAE40"/>
          </p15:clr>
        </p15:guide>
        <p15:guide id="2" orient="horz" pos="7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4B1C6B-F39F-E643-7D8B-481FD60FBBBB}"/>
              </a:ext>
            </a:extLst>
          </p:cNvPr>
          <p:cNvSpPr txBox="1"/>
          <p:nvPr userDrawn="1"/>
        </p:nvSpPr>
        <p:spPr>
          <a:xfrm>
            <a:off x="5480613" y="6503872"/>
            <a:ext cx="6097656" cy="21544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50" normalizeH="0" baseline="0" noProof="0">
                <a:ln>
                  <a:noFill/>
                </a:ln>
                <a:solidFill>
                  <a:schemeClr val="bg1"/>
                </a:solidFill>
                <a:effectLst/>
                <a:uLnTx/>
                <a:uFillTx/>
                <a:latin typeface="Avenir Next Medium" panose="020B0503020202020204" pitchFamily="34" charset="0"/>
                <a:ea typeface="+mn-ea"/>
                <a:cs typeface="+mn-cs"/>
              </a:rPr>
              <a:t>© MORGANFRANKLIN CONSULTING – ALL RIGHTS RESERVED </a:t>
            </a:r>
          </a:p>
        </p:txBody>
      </p:sp>
    </p:spTree>
    <p:extLst>
      <p:ext uri="{BB962C8B-B14F-4D97-AF65-F5344CB8AC3E}">
        <p14:creationId xmlns:p14="http://schemas.microsoft.com/office/powerpoint/2010/main" val="1147046671"/>
      </p:ext>
    </p:extLst>
  </p:cSld>
  <p:clrMapOvr>
    <a:masterClrMapping/>
  </p:clrMapOvr>
  <p:extLst>
    <p:ext uri="{DCECCB84-F9BA-43D5-87BE-67443E8EF086}">
      <p15:sldGuideLst xmlns:p15="http://schemas.microsoft.com/office/powerpoint/2012/main">
        <p15:guide id="1" pos="456">
          <p15:clr>
            <a:srgbClr val="FBAE40"/>
          </p15:clr>
        </p15:guide>
        <p15:guide id="2" orient="horz" pos="27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CBD3C-EE0E-A84A-8495-07E8D8940BAD}"/>
              </a:ext>
            </a:extLst>
          </p:cNvPr>
          <p:cNvSpPr/>
          <p:nvPr userDrawn="1"/>
        </p:nvSpPr>
        <p:spPr>
          <a:xfrm>
            <a:off x="0" y="1"/>
            <a:ext cx="12192000" cy="5382228"/>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A picture containing drawing&#10;&#10;Description automatically generated">
            <a:extLst>
              <a:ext uri="{FF2B5EF4-FFF2-40B4-BE49-F238E27FC236}">
                <a16:creationId xmlns:a16="http://schemas.microsoft.com/office/drawing/2014/main" id="{4C518EA0-1347-D740-95B9-F11D296CE845}"/>
              </a:ext>
            </a:extLst>
          </p:cNvPr>
          <p:cNvPicPr>
            <a:picLocks noChangeAspect="1"/>
          </p:cNvPicPr>
          <p:nvPr userDrawn="1"/>
        </p:nvPicPr>
        <p:blipFill>
          <a:blip r:embed="rId2"/>
          <a:stretch>
            <a:fillRect/>
          </a:stretch>
        </p:blipFill>
        <p:spPr>
          <a:xfrm>
            <a:off x="5158434" y="5617418"/>
            <a:ext cx="1875123" cy="1046580"/>
          </a:xfrm>
          <a:prstGeom prst="rect">
            <a:avLst/>
          </a:prstGeom>
        </p:spPr>
      </p:pic>
    </p:spTree>
    <p:extLst>
      <p:ext uri="{BB962C8B-B14F-4D97-AF65-F5344CB8AC3E}">
        <p14:creationId xmlns:p14="http://schemas.microsoft.com/office/powerpoint/2010/main" val="1949067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C36B061-83A6-A44A-9C7B-ED5D15598CBE}"/>
              </a:ext>
            </a:extLst>
          </p:cNvPr>
          <p:cNvSpPr/>
          <p:nvPr userDrawn="1"/>
        </p:nvSpPr>
        <p:spPr>
          <a:xfrm>
            <a:off x="9122733" y="6488632"/>
            <a:ext cx="3069267" cy="3780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Rectangle 7">
            <a:extLst>
              <a:ext uri="{FF2B5EF4-FFF2-40B4-BE49-F238E27FC236}">
                <a16:creationId xmlns:a16="http://schemas.microsoft.com/office/drawing/2014/main" id="{DDEEE235-0A8C-974E-9ED1-A9E053DC00DA}"/>
              </a:ext>
            </a:extLst>
          </p:cNvPr>
          <p:cNvSpPr/>
          <p:nvPr userDrawn="1"/>
        </p:nvSpPr>
        <p:spPr>
          <a:xfrm>
            <a:off x="-2" y="6492875"/>
            <a:ext cx="9122733"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1374120" y="6489267"/>
            <a:ext cx="675166" cy="365125"/>
          </a:xfrm>
        </p:spPr>
        <p:txBody>
          <a:bodyPr/>
          <a:lstStyle>
            <a:lvl1pPr>
              <a:defRPr>
                <a:solidFill>
                  <a:schemeClr val="tx2"/>
                </a:solidFill>
              </a:defRPr>
            </a:lvl1pPr>
          </a:lstStyle>
          <a:p>
            <a:fld id="{5D09B40C-54F0-2F44-B314-7DB25FC687AD}" type="slidenum">
              <a:rPr lang="en-US" smtClean="0"/>
              <a:pPr/>
              <a:t>‹#›</a:t>
            </a:fld>
            <a:endParaRPr lang="en-US"/>
          </a:p>
        </p:txBody>
      </p:sp>
      <p:sp>
        <p:nvSpPr>
          <p:cNvPr id="4" name="Date Placeholder 3"/>
          <p:cNvSpPr>
            <a:spLocks noGrp="1"/>
          </p:cNvSpPr>
          <p:nvPr>
            <p:ph type="dt" sz="half" idx="10"/>
          </p:nvPr>
        </p:nvSpPr>
        <p:spPr>
          <a:xfrm>
            <a:off x="9185602" y="6492891"/>
            <a:ext cx="2189724" cy="365125"/>
          </a:xfrm>
        </p:spPr>
        <p:txBody>
          <a:bodyPr/>
          <a:lstStyle>
            <a:lvl1pPr algn="r">
              <a:defRPr>
                <a:solidFill>
                  <a:schemeClr val="tx2"/>
                </a:solidFill>
              </a:defRPr>
            </a:lvl1pPr>
          </a:lstStyle>
          <a:p>
            <a:r>
              <a:rPr lang="en-US"/>
              <a:t>January 11, 2020</a:t>
            </a:r>
          </a:p>
        </p:txBody>
      </p:sp>
    </p:spTree>
    <p:extLst>
      <p:ext uri="{BB962C8B-B14F-4D97-AF65-F5344CB8AC3E}">
        <p14:creationId xmlns:p14="http://schemas.microsoft.com/office/powerpoint/2010/main" val="3145395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Half Content with Lis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
        <p:nvSpPr>
          <p:cNvPr id="5" name="Rectangle 4">
            <a:extLst>
              <a:ext uri="{FF2B5EF4-FFF2-40B4-BE49-F238E27FC236}">
                <a16:creationId xmlns:a16="http://schemas.microsoft.com/office/drawing/2014/main" id="{BD4C158A-65F2-8445-A470-5A5232F7EB18}"/>
              </a:ext>
            </a:extLst>
          </p:cNvPr>
          <p:cNvSpPr/>
          <p:nvPr userDrawn="1"/>
        </p:nvSpPr>
        <p:spPr>
          <a:xfrm>
            <a:off x="152400" y="158750"/>
            <a:ext cx="5525001" cy="6528434"/>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350" y="1551008"/>
            <a:ext cx="4758372" cy="864792"/>
          </a:xfrm>
        </p:spPr>
        <p:txBody>
          <a:bodyPr anchor="b"/>
          <a:lstStyle>
            <a:lvl1pPr algn="l">
              <a:defRPr b="1" i="0">
                <a:solidFill>
                  <a:schemeClr val="bg1"/>
                </a:solidFill>
                <a:latin typeface="Montserrat SemiBold" pitchFamily="2" charset="77"/>
              </a:defRPr>
            </a:lvl1pPr>
          </a:lstStyle>
          <a:p>
            <a:r>
              <a:rPr lang="en-US"/>
              <a:t>Click to edit</a:t>
            </a:r>
          </a:p>
        </p:txBody>
      </p:sp>
      <p:sp>
        <p:nvSpPr>
          <p:cNvPr id="3" name="Content Placeholder 2"/>
          <p:cNvSpPr>
            <a:spLocks noGrp="1"/>
          </p:cNvSpPr>
          <p:nvPr>
            <p:ph idx="1"/>
          </p:nvPr>
        </p:nvSpPr>
        <p:spPr>
          <a:xfrm>
            <a:off x="494349" y="2651760"/>
            <a:ext cx="4758372" cy="3383280"/>
          </a:xfrm>
        </p:spPr>
        <p:txBody>
          <a:bodyPr anchor="t"/>
          <a:lstStyle>
            <a:lvl1pPr marL="0" indent="0" algn="l">
              <a:buNone/>
              <a:defRPr b="0" i="0">
                <a:solidFill>
                  <a:schemeClr val="bg1"/>
                </a:solidFill>
                <a:latin typeface="Montserrat" pitchFamily="2" charset="77"/>
              </a:defRPr>
            </a:lvl1pPr>
            <a:lvl2pPr marL="457200" indent="0">
              <a:buNone/>
              <a:defRPr b="0" i="0">
                <a:solidFill>
                  <a:schemeClr val="bg1"/>
                </a:solidFill>
                <a:latin typeface="Montserrat" pitchFamily="2" charset="77"/>
              </a:defRPr>
            </a:lvl2pPr>
            <a:lvl3pPr marL="914400" indent="0">
              <a:buNone/>
              <a:defRPr b="0" i="0">
                <a:solidFill>
                  <a:schemeClr val="bg1"/>
                </a:solidFill>
                <a:latin typeface="Montserrat" pitchFamily="2" charset="77"/>
              </a:defRPr>
            </a:lvl3pPr>
            <a:lvl4pPr marL="1371600" indent="0">
              <a:buNone/>
              <a:defRPr b="0" i="0">
                <a:solidFill>
                  <a:schemeClr val="bg1"/>
                </a:solidFill>
                <a:latin typeface="Montserrat" pitchFamily="2" charset="77"/>
              </a:defRPr>
            </a:lvl4pPr>
            <a:lvl5pPr marL="1828800" indent="0">
              <a:buNone/>
              <a:defRPr b="0" i="0">
                <a:solidFill>
                  <a:schemeClr val="bg1"/>
                </a:solidFill>
                <a:latin typeface="Montserrat" pitchFamily="2" charset="77"/>
              </a:defRPr>
            </a:lvl5pPr>
          </a:lstStyle>
          <a:p>
            <a:pPr lvl="0"/>
            <a:endParaRPr lang="en-US"/>
          </a:p>
        </p:txBody>
      </p:sp>
      <p:sp>
        <p:nvSpPr>
          <p:cNvPr id="9" name="Content Placeholder 2">
            <a:extLst>
              <a:ext uri="{FF2B5EF4-FFF2-40B4-BE49-F238E27FC236}">
                <a16:creationId xmlns:a16="http://schemas.microsoft.com/office/drawing/2014/main" id="{B7015857-F99D-1944-AC53-EA350C5B9015}"/>
              </a:ext>
            </a:extLst>
          </p:cNvPr>
          <p:cNvSpPr>
            <a:spLocks noGrp="1"/>
          </p:cNvSpPr>
          <p:nvPr>
            <p:ph idx="13"/>
          </p:nvPr>
        </p:nvSpPr>
        <p:spPr>
          <a:xfrm>
            <a:off x="5950268" y="1551009"/>
            <a:ext cx="5936931" cy="4514512"/>
          </a:xfrm>
        </p:spPr>
        <p:txBody>
          <a:bodyPr anchor="t"/>
          <a:lstStyle>
            <a:lvl1pPr marL="239713" indent="-239713" algn="l">
              <a:buFont typeface="Arial" panose="020B0604020202020204" pitchFamily="34" charset="0"/>
              <a:buChar char="•"/>
              <a:tabLst/>
              <a:defRPr b="0" i="0">
                <a:solidFill>
                  <a:schemeClr val="tx1">
                    <a:lumMod val="85000"/>
                    <a:lumOff val="15000"/>
                  </a:schemeClr>
                </a:solidFill>
                <a:latin typeface="Montserrat" pitchFamily="2" charset="77"/>
              </a:defRPr>
            </a:lvl1pPr>
            <a:lvl2pPr marL="457200" indent="0">
              <a:buNone/>
              <a:defRPr b="0" i="0">
                <a:solidFill>
                  <a:schemeClr val="bg1"/>
                </a:solidFill>
                <a:latin typeface="Montserrat" pitchFamily="2" charset="77"/>
              </a:defRPr>
            </a:lvl2pPr>
            <a:lvl3pPr marL="914400" indent="0">
              <a:buNone/>
              <a:defRPr b="0" i="0">
                <a:solidFill>
                  <a:schemeClr val="bg1"/>
                </a:solidFill>
                <a:latin typeface="Montserrat" pitchFamily="2" charset="77"/>
              </a:defRPr>
            </a:lvl3pPr>
            <a:lvl4pPr marL="1371600" indent="0">
              <a:buNone/>
              <a:defRPr b="0" i="0">
                <a:solidFill>
                  <a:schemeClr val="bg1"/>
                </a:solidFill>
                <a:latin typeface="Montserrat" pitchFamily="2" charset="77"/>
              </a:defRPr>
            </a:lvl4pPr>
            <a:lvl5pPr marL="1828800" indent="0">
              <a:buNone/>
              <a:defRPr b="0" i="0">
                <a:solidFill>
                  <a:schemeClr val="bg1"/>
                </a:solidFill>
                <a:latin typeface="Montserrat" pitchFamily="2" charset="77"/>
              </a:defRPr>
            </a:lvl5pPr>
          </a:lstStyle>
          <a:p>
            <a:pPr lvl="0"/>
            <a:endParaRPr lang="en-US"/>
          </a:p>
        </p:txBody>
      </p:sp>
    </p:spTree>
    <p:extLst>
      <p:ext uri="{BB962C8B-B14F-4D97-AF65-F5344CB8AC3E}">
        <p14:creationId xmlns:p14="http://schemas.microsoft.com/office/powerpoint/2010/main" val="1681367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978" y="2197793"/>
            <a:ext cx="5181600" cy="1325563"/>
          </a:xfrm>
        </p:spPr>
        <p:txBody>
          <a:bodyPr anchor="b"/>
          <a:lstStyle>
            <a:lvl1pPr algn="r">
              <a:defRPr b="1" i="0">
                <a:solidFill>
                  <a:srgbClr val="425563"/>
                </a:solidFill>
                <a:latin typeface="Montserrat SemiBold" pitchFamily="2" charset="77"/>
              </a:defRPr>
            </a:lvl1pPr>
          </a:lstStyle>
          <a:p>
            <a:r>
              <a:rPr lang="en-US"/>
              <a:t>TITLE</a:t>
            </a:r>
          </a:p>
        </p:txBody>
      </p:sp>
      <p:sp>
        <p:nvSpPr>
          <p:cNvPr id="3" name="Content Placeholder 2"/>
          <p:cNvSpPr>
            <a:spLocks noGrp="1"/>
          </p:cNvSpPr>
          <p:nvPr>
            <p:ph idx="1" hasCustomPrompt="1"/>
          </p:nvPr>
        </p:nvSpPr>
        <p:spPr>
          <a:xfrm>
            <a:off x="6030169" y="643467"/>
            <a:ext cx="5457822" cy="5486400"/>
          </a:xfrm>
        </p:spPr>
        <p:txBody>
          <a:bodyPr anchor="ctr"/>
          <a:lstStyle>
            <a:lvl1pPr marL="0" indent="0">
              <a:buNone/>
              <a:defRPr b="0" i="0">
                <a:latin typeface="Montserrat" pitchFamily="2" charset="77"/>
              </a:defRPr>
            </a:lvl1pPr>
            <a:lvl2pPr marL="457200" indent="0">
              <a:buNone/>
              <a:defRPr b="0" i="0">
                <a:latin typeface="Montserrat" pitchFamily="2" charset="77"/>
              </a:defRPr>
            </a:lvl2pPr>
            <a:lvl3pPr marL="914400" indent="0">
              <a:buNone/>
              <a:defRPr b="0" i="0">
                <a:latin typeface="Montserrat" pitchFamily="2" charset="77"/>
              </a:defRPr>
            </a:lvl3pPr>
            <a:lvl4pPr marL="1371600" indent="0">
              <a:buNone/>
              <a:defRPr b="0" i="0">
                <a:latin typeface="Montserrat" pitchFamily="2" charset="77"/>
              </a:defRPr>
            </a:lvl4pPr>
            <a:lvl5pPr marL="1828800" indent="0">
              <a:buNone/>
              <a:defRPr b="0" i="0">
                <a:latin typeface="Montserrat" pitchFamily="2" charset="77"/>
              </a:defRPr>
            </a:lvl5pPr>
          </a:lstStyle>
          <a:p>
            <a:pPr lvl="0"/>
            <a:r>
              <a:rPr lang="en-US"/>
              <a:t>Click to edit copy</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pic>
        <p:nvPicPr>
          <p:cNvPr id="7" name="Picture 6">
            <a:extLst>
              <a:ext uri="{FF2B5EF4-FFF2-40B4-BE49-F238E27FC236}">
                <a16:creationId xmlns:a16="http://schemas.microsoft.com/office/drawing/2014/main" id="{1C079906-24CD-8D4E-98F7-5FC5E654D96A}"/>
              </a:ext>
            </a:extLst>
          </p:cNvPr>
          <p:cNvPicPr>
            <a:picLocks noChangeAspect="1"/>
          </p:cNvPicPr>
          <p:nvPr userDrawn="1"/>
        </p:nvPicPr>
        <p:blipFill>
          <a:blip r:embed="rId2">
            <a:alphaModFix amt="19000"/>
          </a:blip>
          <a:stretch>
            <a:fillRect/>
          </a:stretch>
        </p:blipFill>
        <p:spPr>
          <a:xfrm>
            <a:off x="8134545" y="13821"/>
            <a:ext cx="6822452" cy="6806911"/>
          </a:xfrm>
          <a:prstGeom prst="rect">
            <a:avLst/>
          </a:prstGeom>
          <a:effectLst>
            <a:outerShdw blurRad="50800" dist="50800" dir="5400000" algn="ctr" rotWithShape="0">
              <a:srgbClr val="000000">
                <a:alpha val="0"/>
              </a:srgbClr>
            </a:outerShdw>
          </a:effectLst>
        </p:spPr>
      </p:pic>
      <p:sp>
        <p:nvSpPr>
          <p:cNvPr id="9" name="Text Placeholder 2">
            <a:extLst>
              <a:ext uri="{FF2B5EF4-FFF2-40B4-BE49-F238E27FC236}">
                <a16:creationId xmlns:a16="http://schemas.microsoft.com/office/drawing/2014/main" id="{565F37A4-33B9-D344-95C8-05A5F6800F38}"/>
              </a:ext>
            </a:extLst>
          </p:cNvPr>
          <p:cNvSpPr>
            <a:spLocks noGrp="1"/>
          </p:cNvSpPr>
          <p:nvPr>
            <p:ph type="body" idx="13" hasCustomPrompt="1"/>
          </p:nvPr>
        </p:nvSpPr>
        <p:spPr>
          <a:xfrm>
            <a:off x="114978" y="3657600"/>
            <a:ext cx="5181600" cy="713202"/>
          </a:xfrm>
        </p:spPr>
        <p:txBody>
          <a:bodyPr vert="horz">
            <a:normAutofit/>
          </a:bodyPr>
          <a:lstStyle>
            <a:lvl1pPr marL="0" indent="0" algn="r">
              <a:buNone/>
              <a:defRPr sz="2000" b="0" i="0">
                <a:solidFill>
                  <a:srgbClr val="425563"/>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10" name="Rectangle 9">
            <a:extLst>
              <a:ext uri="{FF2B5EF4-FFF2-40B4-BE49-F238E27FC236}">
                <a16:creationId xmlns:a16="http://schemas.microsoft.com/office/drawing/2014/main" id="{1A32CC5B-7958-5C44-A94F-36976AD29582}"/>
              </a:ext>
            </a:extLst>
          </p:cNvPr>
          <p:cNvSpPr/>
          <p:nvPr userDrawn="1"/>
        </p:nvSpPr>
        <p:spPr>
          <a:xfrm flipH="1">
            <a:off x="5508926" y="855134"/>
            <a:ext cx="97790" cy="5147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094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0916" y="1748117"/>
            <a:ext cx="8442885" cy="1775011"/>
          </a:xfrm>
        </p:spPr>
        <p:txBody>
          <a:bodyPr anchor="b"/>
          <a:lstStyle>
            <a:lvl1pPr>
              <a:defRPr sz="6000">
                <a:solidFill>
                  <a:schemeClr val="tx2"/>
                </a:solidFill>
              </a:defRPr>
            </a:lvl1pPr>
          </a:lstStyle>
          <a:p>
            <a:r>
              <a:rPr lang="en-US"/>
              <a:t>Divider Title</a:t>
            </a:r>
          </a:p>
        </p:txBody>
      </p:sp>
      <p:sp>
        <p:nvSpPr>
          <p:cNvPr id="3" name="Text Placeholder 2"/>
          <p:cNvSpPr>
            <a:spLocks noGrp="1"/>
          </p:cNvSpPr>
          <p:nvPr>
            <p:ph type="body" idx="1" hasCustomPrompt="1"/>
          </p:nvPr>
        </p:nvSpPr>
        <p:spPr>
          <a:xfrm>
            <a:off x="2910915" y="3523128"/>
            <a:ext cx="8442885" cy="1266265"/>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SUBTITLE</a:t>
            </a:r>
          </a:p>
        </p:txBody>
      </p:sp>
      <p:sp>
        <p:nvSpPr>
          <p:cNvPr id="7" name="Date Placeholder 3">
            <a:extLst>
              <a:ext uri="{FF2B5EF4-FFF2-40B4-BE49-F238E27FC236}">
                <a16:creationId xmlns:a16="http://schemas.microsoft.com/office/drawing/2014/main" id="{29CE5F12-7C88-7247-A6E6-64998322FEA7}"/>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73235B29-6549-0A44-B4E4-014C7114246F}"/>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pic>
        <p:nvPicPr>
          <p:cNvPr id="9" name="Picture 8">
            <a:extLst>
              <a:ext uri="{FF2B5EF4-FFF2-40B4-BE49-F238E27FC236}">
                <a16:creationId xmlns:a16="http://schemas.microsoft.com/office/drawing/2014/main" id="{D4FAB772-82DC-C943-BBF4-38E1CD99307E}"/>
              </a:ext>
            </a:extLst>
          </p:cNvPr>
          <p:cNvPicPr>
            <a:picLocks noChangeAspect="1"/>
          </p:cNvPicPr>
          <p:nvPr userDrawn="1"/>
        </p:nvPicPr>
        <p:blipFill>
          <a:blip r:embed="rId2"/>
          <a:stretch>
            <a:fillRect/>
          </a:stretch>
        </p:blipFill>
        <p:spPr>
          <a:xfrm>
            <a:off x="0" y="2095500"/>
            <a:ext cx="2667000" cy="2667000"/>
          </a:xfrm>
          <a:prstGeom prst="rect">
            <a:avLst/>
          </a:prstGeom>
        </p:spPr>
      </p:pic>
    </p:spTree>
    <p:extLst>
      <p:ext uri="{BB962C8B-B14F-4D97-AF65-F5344CB8AC3E}">
        <p14:creationId xmlns:p14="http://schemas.microsoft.com/office/powerpoint/2010/main" val="38944715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1FBBBC6-1E7B-864B-A595-EA7E525F5E6C}"/>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2893DF93-68A5-0549-BF6E-B193DAF6EEDC}"/>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4158587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2000" b="0" i="0">
                <a:solidFill>
                  <a:schemeClr val="tx2"/>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2000" b="0" i="0">
                <a:solidFill>
                  <a:schemeClr val="tx2"/>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EF7CD9DC-843B-8243-9992-DE8064087BC8}"/>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11" name="Slide Number Placeholder 5">
            <a:extLst>
              <a:ext uri="{FF2B5EF4-FFF2-40B4-BE49-F238E27FC236}">
                <a16:creationId xmlns:a16="http://schemas.microsoft.com/office/drawing/2014/main" id="{7E37C278-55CA-AC4F-B11D-FE01A197C7B6}"/>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4140901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Date Placeholder 3">
            <a:extLst>
              <a:ext uri="{FF2B5EF4-FFF2-40B4-BE49-F238E27FC236}">
                <a16:creationId xmlns:a16="http://schemas.microsoft.com/office/drawing/2014/main" id="{2953D439-EC1D-AC4D-8BC5-0D5ABE77623B}"/>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7" name="Slide Number Placeholder 5">
            <a:extLst>
              <a:ext uri="{FF2B5EF4-FFF2-40B4-BE49-F238E27FC236}">
                <a16:creationId xmlns:a16="http://schemas.microsoft.com/office/drawing/2014/main" id="{AEEC4502-217E-DB42-8E6D-3CD020FDB39E}"/>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692696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E22299B-00C2-0B4E-9B6E-7BA6E9F32FBF}"/>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a:extLst>
              <a:ext uri="{FF2B5EF4-FFF2-40B4-BE49-F238E27FC236}">
                <a16:creationId xmlns:a16="http://schemas.microsoft.com/office/drawing/2014/main" id="{8C4333E6-84A4-7243-8F68-A90BE354B7CB}"/>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2880923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BDC6AA1-B8C2-4149-925E-424351F00C68}"/>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D2EE2DD8-C2EC-6246-87A7-4779D96712C3}"/>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2838084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64793"/>
      </p:ext>
    </p:extLst>
  </p:cSld>
  <p:clrMapOvr>
    <a:masterClrMapping/>
  </p:clrMapOvr>
  <p:extLst>
    <p:ext uri="{DCECCB84-F9BA-43D5-87BE-67443E8EF086}">
      <p15:sldGuideLst xmlns:p15="http://schemas.microsoft.com/office/powerpoint/2012/main">
        <p15:guide id="1" pos="456">
          <p15:clr>
            <a:srgbClr val="FBAE40"/>
          </p15:clr>
        </p15:guide>
        <p15:guide id="2" orient="horz" pos="27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66A847FB-FE92-3C44-94D4-F25C968349DD}"/>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9" name="Slide Number Placeholder 5">
            <a:extLst>
              <a:ext uri="{FF2B5EF4-FFF2-40B4-BE49-F238E27FC236}">
                <a16:creationId xmlns:a16="http://schemas.microsoft.com/office/drawing/2014/main" id="{360A4371-4E34-E44F-A0B0-0E5475CB231A}"/>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2628880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3D6FF7D-A111-6544-9FB3-892FE56AE2C7}"/>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51561557-5E76-704C-B91F-6BAE1495635F}"/>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11325871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2"/>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BB240AC-6BC8-054D-81D0-0E4177181CCF}"/>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8" name="Slide Number Placeholder 5">
            <a:extLst>
              <a:ext uri="{FF2B5EF4-FFF2-40B4-BE49-F238E27FC236}">
                <a16:creationId xmlns:a16="http://schemas.microsoft.com/office/drawing/2014/main" id="{AD70DC90-BBC2-5C4B-92C0-A1D489FE28CA}"/>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Tree>
    <p:extLst>
      <p:ext uri="{BB962C8B-B14F-4D97-AF65-F5344CB8AC3E}">
        <p14:creationId xmlns:p14="http://schemas.microsoft.com/office/powerpoint/2010/main" val="1396276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 Head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39E2DFD-49AE-E049-BB2E-9A1777706F69}"/>
              </a:ext>
            </a:extLst>
          </p:cNvPr>
          <p:cNvSpPr>
            <a:spLocks noGrp="1"/>
          </p:cNvSpPr>
          <p:nvPr>
            <p:ph type="dt" sz="half" idx="10"/>
          </p:nvPr>
        </p:nvSpPr>
        <p:spPr>
          <a:xfrm>
            <a:off x="7386484" y="6356349"/>
            <a:ext cx="2743200" cy="365125"/>
          </a:xfrm>
        </p:spPr>
        <p:txBody>
          <a:bodyPr/>
          <a:lstStyle>
            <a:lvl1pPr algn="r">
              <a:defRPr/>
            </a:lvl1pPr>
          </a:lstStyle>
          <a:p>
            <a:endParaRPr lang="en-US"/>
          </a:p>
        </p:txBody>
      </p:sp>
      <p:sp>
        <p:nvSpPr>
          <p:cNvPr id="6" name="Slide Number Placeholder 5">
            <a:extLst>
              <a:ext uri="{FF2B5EF4-FFF2-40B4-BE49-F238E27FC236}">
                <a16:creationId xmlns:a16="http://schemas.microsoft.com/office/drawing/2014/main" id="{288336FC-FF1B-634E-8CBA-D6FE34BEF613}"/>
              </a:ext>
            </a:extLst>
          </p:cNvPr>
          <p:cNvSpPr>
            <a:spLocks noGrp="1"/>
          </p:cNvSpPr>
          <p:nvPr>
            <p:ph type="sldNum" sz="quarter" idx="12"/>
          </p:nvPr>
        </p:nvSpPr>
        <p:spPr>
          <a:xfrm>
            <a:off x="10441858" y="6356350"/>
            <a:ext cx="911942" cy="365125"/>
          </a:xfrm>
        </p:spPr>
        <p:txBody>
          <a:bodyPr/>
          <a:lstStyle/>
          <a:p>
            <a:fld id="{5D09B40C-54F0-2F44-B314-7DB25FC687AD}" type="slidenum">
              <a:rPr lang="en-US" smtClean="0"/>
              <a:t>‹#›</a:t>
            </a:fld>
            <a:endParaRPr lang="en-US"/>
          </a:p>
        </p:txBody>
      </p:sp>
      <p:sp>
        <p:nvSpPr>
          <p:cNvPr id="16" name="Rectangle 15">
            <a:extLst>
              <a:ext uri="{FF2B5EF4-FFF2-40B4-BE49-F238E27FC236}">
                <a16:creationId xmlns:a16="http://schemas.microsoft.com/office/drawing/2014/main" id="{110784E4-8473-A34B-8C2E-616A63F38589}"/>
              </a:ext>
            </a:extLst>
          </p:cNvPr>
          <p:cNvSpPr/>
          <p:nvPr userDrawn="1"/>
        </p:nvSpPr>
        <p:spPr>
          <a:xfrm>
            <a:off x="1177497" y="878247"/>
            <a:ext cx="1076349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843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6" name="图片占位符 6"/>
          <p:cNvSpPr>
            <a:spLocks noGrp="1"/>
          </p:cNvSpPr>
          <p:nvPr>
            <p:ph type="pic" sz="quarter" idx="10" hasCustomPrompt="1"/>
          </p:nvPr>
        </p:nvSpPr>
        <p:spPr>
          <a:xfrm>
            <a:off x="0" y="2128023"/>
            <a:ext cx="12192000" cy="3309421"/>
          </a:xfrm>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a:lvl1pPr>
          </a:lstStyle>
          <a:p>
            <a:r>
              <a:rPr kumimoji="1" lang="en-US" altLang="zh-CN"/>
              <a:t>Drop your image here </a:t>
            </a:r>
            <a:endParaRPr kumimoji="1" lang="zh-CN" altLang="en-US"/>
          </a:p>
          <a:p>
            <a:endParaRPr kumimoji="1" lang="zh-CN" altLang="en-US"/>
          </a:p>
        </p:txBody>
      </p:sp>
    </p:spTree>
    <p:extLst>
      <p:ext uri="{BB962C8B-B14F-4D97-AF65-F5344CB8AC3E}">
        <p14:creationId xmlns:p14="http://schemas.microsoft.com/office/powerpoint/2010/main" val="1544191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
        <p:nvSpPr>
          <p:cNvPr id="22" name="Title Text"/>
          <p:cNvSpPr txBox="1">
            <a:spLocks noGrp="1"/>
          </p:cNvSpPr>
          <p:nvPr>
            <p:ph type="title"/>
          </p:nvPr>
        </p:nvSpPr>
        <p:spPr>
          <a:prstGeom prst="rect">
            <a:avLst/>
          </a:prstGeom>
        </p:spPr>
        <p:txBody>
          <a:bodyPr>
            <a:normAutofit/>
          </a:bodyPr>
          <a:lstStyle>
            <a:lvl1pPr>
              <a:lnSpc>
                <a:spcPct val="100000"/>
              </a:lnSpc>
              <a:defRPr sz="4000" b="1">
                <a:latin typeface="Proxima Soft"/>
                <a:ea typeface="Proxima Soft"/>
                <a:cs typeface="Proxima Soft"/>
                <a:sym typeface="Proxima Soft"/>
              </a:defRPr>
            </a:lvl1pPr>
          </a:lstStyle>
          <a:p>
            <a:r>
              <a:t>Title Text</a:t>
            </a:r>
          </a:p>
        </p:txBody>
      </p:sp>
      <p:sp>
        <p:nvSpPr>
          <p:cNvPr id="23" name="Slide Number"/>
          <p:cNvSpPr txBox="1">
            <a:spLocks noGrp="1"/>
          </p:cNvSpPr>
          <p:nvPr>
            <p:ph type="sldNum" sz="quarter" idx="2"/>
          </p:nvPr>
        </p:nvSpPr>
        <p:spPr>
          <a:xfrm>
            <a:off x="11528919" y="6335246"/>
            <a:ext cx="230633" cy="243841"/>
          </a:xfrm>
          <a:prstGeom prst="rect">
            <a:avLst/>
          </a:prstGeom>
        </p:spPr>
        <p:txBody>
          <a:bodyPr/>
          <a:lstStyle>
            <a:lvl1pPr>
              <a:defRPr sz="1000">
                <a:solidFill>
                  <a:srgbClr val="000000"/>
                </a:solidFill>
                <a:latin typeface="Proxima Soft Semibold"/>
                <a:ea typeface="Proxima Soft Semibold"/>
                <a:cs typeface="Proxima Soft Semibold"/>
                <a:sym typeface="Proxima Soft Semibold"/>
              </a:defRPr>
            </a:lvl1pPr>
          </a:lstStyle>
          <a:p>
            <a:fld id="{86CB4B4D-7CA3-9044-876B-883B54F8677D}" type="slidenum">
              <a:t>‹#›</a:t>
            </a:fld>
            <a:endParaRPr/>
          </a:p>
        </p:txBody>
      </p:sp>
      <p:sp>
        <p:nvSpPr>
          <p:cNvPr id="24" name="Body Level One…"/>
          <p:cNvSpPr txBox="1">
            <a:spLocks noGrp="1"/>
          </p:cNvSpPr>
          <p:nvPr>
            <p:ph type="body" idx="1"/>
          </p:nvPr>
        </p:nvSpPr>
        <p:spPr>
          <a:xfrm>
            <a:off x="838200" y="2809329"/>
            <a:ext cx="10515600" cy="3367634"/>
          </a:xfrm>
          <a:prstGeom prst="rect">
            <a:avLst/>
          </a:prstGeom>
        </p:spPr>
        <p:txBody>
          <a:bodyPr/>
          <a:lstStyle>
            <a:lvl1pPr>
              <a:lnSpc>
                <a:spcPct val="120000"/>
              </a:lnSpc>
              <a:spcBef>
                <a:spcPts val="700"/>
              </a:spcBef>
              <a:buFontTx/>
              <a:defRPr sz="2800">
                <a:latin typeface="Proxima Soft"/>
                <a:ea typeface="Proxima Soft"/>
                <a:cs typeface="Proxima Soft"/>
                <a:sym typeface="Proxima Soft"/>
              </a:defRPr>
            </a:lvl1pPr>
            <a:lvl2pPr marL="457200" indent="0">
              <a:lnSpc>
                <a:spcPct val="120000"/>
              </a:lnSpc>
              <a:spcBef>
                <a:spcPts val="700"/>
              </a:spcBef>
              <a:buFontTx/>
              <a:defRPr sz="2400">
                <a:latin typeface="Proxima Soft"/>
                <a:ea typeface="Proxima Soft"/>
                <a:cs typeface="Proxima Soft"/>
                <a:sym typeface="Proxima Soft"/>
              </a:defRPr>
            </a:lvl2pPr>
            <a:lvl3pPr marL="914400" indent="0">
              <a:lnSpc>
                <a:spcPct val="120000"/>
              </a:lnSpc>
              <a:spcBef>
                <a:spcPts val="700"/>
              </a:spcBef>
              <a:buFontTx/>
              <a:defRPr sz="2000">
                <a:latin typeface="Proxima Soft"/>
                <a:ea typeface="Proxima Soft"/>
                <a:cs typeface="Proxima Soft"/>
                <a:sym typeface="Proxima Soft"/>
              </a:defRPr>
            </a:lvl3pPr>
            <a:lvl4pPr marL="1371600" indent="0">
              <a:lnSpc>
                <a:spcPct val="120000"/>
              </a:lnSpc>
              <a:spcBef>
                <a:spcPts val="700"/>
              </a:spcBef>
              <a:buFontTx/>
              <a:defRPr sz="1800">
                <a:latin typeface="Proxima Soft"/>
                <a:ea typeface="Proxima Soft"/>
                <a:cs typeface="Proxima Soft"/>
                <a:sym typeface="Proxima Soft"/>
              </a:defRPr>
            </a:lvl4pPr>
            <a:lvl5pPr marL="1828800" indent="0">
              <a:lnSpc>
                <a:spcPct val="120000"/>
              </a:lnSpc>
              <a:spcBef>
                <a:spcPts val="700"/>
              </a:spcBef>
              <a:buFontTx/>
              <a:defRPr sz="16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63046842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75596-66B6-4B57-ADB1-770D4443C481}"/>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10/16/2024</a:t>
            </a:fld>
            <a:endParaRPr lang="en-US"/>
          </a:p>
        </p:txBody>
      </p:sp>
      <p:sp>
        <p:nvSpPr>
          <p:cNvPr id="3" name="Footer Placeholder 2">
            <a:extLst>
              <a:ext uri="{FF2B5EF4-FFF2-40B4-BE49-F238E27FC236}">
                <a16:creationId xmlns:a16="http://schemas.microsoft.com/office/drawing/2014/main" id="{C7F5530E-9823-4770-A470-D00206F8F260}"/>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314DA2-046C-45B2-B619-45EEC902813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107219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EDE-7626-40B0-821E-EBA18D4EA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8A26E1-CAAF-4FD4-BF0C-E6DCC4635ACD}"/>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10/16/2024</a:t>
            </a:fld>
            <a:endParaRPr lang="en-US"/>
          </a:p>
        </p:txBody>
      </p:sp>
      <p:sp>
        <p:nvSpPr>
          <p:cNvPr id="4" name="Footer Placeholder 3">
            <a:extLst>
              <a:ext uri="{FF2B5EF4-FFF2-40B4-BE49-F238E27FC236}">
                <a16:creationId xmlns:a16="http://schemas.microsoft.com/office/drawing/2014/main" id="{458C986C-ADFD-4D74-8333-0F0296224B7F}"/>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3C6B19-00F0-4819-BDB0-1F786B66F27D}"/>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27688726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87F6-6EA3-4071-A0ED-372D3A488AD5}"/>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1C9CFB5D-6C2A-4322-8742-5DE70F9720D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D808-E124-44BA-BF20-C665D83D9848}"/>
              </a:ext>
            </a:extLst>
          </p:cNvPr>
          <p:cNvSpPr>
            <a:spLocks noGrp="1"/>
          </p:cNvSpPr>
          <p:nvPr>
            <p:ph type="dt" sz="half" idx="10"/>
          </p:nvPr>
        </p:nvSpPr>
        <p:spPr>
          <a:xfrm>
            <a:off x="838200" y="6356351"/>
            <a:ext cx="2743200" cy="365125"/>
          </a:xfrm>
          <a:prstGeom prst="rect">
            <a:avLst/>
          </a:prstGeom>
        </p:spPr>
        <p:txBody>
          <a:bodyPr/>
          <a:lstStyle/>
          <a:p>
            <a:fld id="{D0B2A4A1-C9D8-4F6B-9FB5-C9E0B65B859B}" type="datetimeFigureOut">
              <a:rPr lang="en-US" smtClean="0"/>
              <a:t>10/16/2024</a:t>
            </a:fld>
            <a:endParaRPr lang="en-US"/>
          </a:p>
        </p:txBody>
      </p:sp>
      <p:sp>
        <p:nvSpPr>
          <p:cNvPr id="5" name="Footer Placeholder 4">
            <a:extLst>
              <a:ext uri="{FF2B5EF4-FFF2-40B4-BE49-F238E27FC236}">
                <a16:creationId xmlns:a16="http://schemas.microsoft.com/office/drawing/2014/main" id="{F8B5494D-4702-47B5-89FC-28A233DE38F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D84E4-072D-4349-A9B7-23B334669FC0}"/>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608093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F230-00CF-4A9D-99D5-E666DDF238DC}"/>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188E637C-241E-49C5-A5FA-15F1BEE01766}"/>
              </a:ext>
            </a:extLst>
          </p:cNvPr>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4CF50570-322D-4F30-9D98-95EBB4D58A83}"/>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D22618-24E4-4D2F-AAE9-FFEEC7672089}"/>
              </a:ext>
            </a:extLst>
          </p:cNvPr>
          <p:cNvSpPr>
            <a:spLocks noGrp="1"/>
          </p:cNvSpPr>
          <p:nvPr>
            <p:ph type="sldNum" sz="quarter" idx="12"/>
          </p:nvPr>
        </p:nvSpPr>
        <p:spPr/>
        <p:txBody>
          <a:bodyPr/>
          <a:lstStyle/>
          <a:p>
            <a:fld id="{0C994058-74F9-41D0-8950-D11A76FF190C}" type="slidenum">
              <a:rPr lang="en-US" smtClean="0"/>
              <a:t>‹#›</a:t>
            </a:fld>
            <a:endParaRPr lang="en-US"/>
          </a:p>
        </p:txBody>
      </p:sp>
      <p:pic>
        <p:nvPicPr>
          <p:cNvPr id="7" name="Image" descr="Image">
            <a:extLst>
              <a:ext uri="{FF2B5EF4-FFF2-40B4-BE49-F238E27FC236}">
                <a16:creationId xmlns:a16="http://schemas.microsoft.com/office/drawing/2014/main" id="{47012981-DCEA-401D-BD14-4BE48BB8A145}"/>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315821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28830"/>
      </p:ext>
    </p:extLst>
  </p:cSld>
  <p:clrMapOvr>
    <a:masterClrMapping/>
  </p:clrMapOvr>
  <p:extLst>
    <p:ext uri="{DCECCB84-F9BA-43D5-87BE-67443E8EF086}">
      <p15:sldGuideLst xmlns:p15="http://schemas.microsoft.com/office/powerpoint/2012/main">
        <p15:guide id="1" pos="456">
          <p15:clr>
            <a:srgbClr val="FBAE40"/>
          </p15:clr>
        </p15:guide>
        <p15:guide id="2" orient="horz" pos="412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A2EF-7428-46D6-A1B8-35A501A8D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56E7E-1798-4CD1-8F53-1EA4D7AC0B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04763-A625-459E-B163-4FC5F86FF29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00AA5F0-3080-477E-8E6B-B678829EEF97}"/>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5FBBD7-BECC-47B3-B637-4C39EC0A73CE}"/>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179706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87F6-6EA3-4071-A0ED-372D3A488AD5}"/>
              </a:ext>
            </a:extLst>
          </p:cNvPr>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1C9CFB5D-6C2A-4322-8742-5DE70F9720D2}"/>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5D808-E124-44BA-BF20-C665D83D9848}"/>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8B5494D-4702-47B5-89FC-28A233DE38F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D84E4-072D-4349-A9B7-23B334669FC0}"/>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2556589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449B-695C-42B3-A87E-FE097B192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3EF9C-9838-436A-9921-DD58A893CA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B1F2CD-2234-4DD5-82BF-332DD0569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7CC999-F1C0-4AED-B2F0-800D98A4C037}"/>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8190F7D-AE06-492B-9808-DDD4D5D86BB2}"/>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79D9A1-6259-41BC-B476-32314CD4B439}"/>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969381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C9C1-42EF-40FD-BB1C-F9A8005F6500}"/>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BF4CF3-C9E2-4A26-890D-10212E2995E4}"/>
              </a:ext>
            </a:extLst>
          </p:cNvPr>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D96B80-FFA5-4280-9236-B5B3EA69C2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7CEB1-B1A8-4EF2-AC4E-F773C8E81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A1DC68-A7F8-4906-8A9E-D00A47C6A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EFBF3E-47A0-4C56-A902-A9382CF8318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BA7DFAE-D7CE-4493-960A-51635910B8FE}"/>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788DC10-376A-4AB9-8677-1931F573CF72}"/>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475214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CEDE-7626-40B0-821E-EBA18D4EAB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8A26E1-CAAF-4FD4-BF0C-E6DCC4635ACD}"/>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458C986C-ADFD-4D74-8333-0F0296224B7F}"/>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E3C6B19-00F0-4819-BDB0-1F786B66F27D}"/>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3185790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75596-66B6-4B57-ADB1-770D4443C481}"/>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7F5530E-9823-4770-A470-D00206F8F260}"/>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1314DA2-046C-45B2-B619-45EEC902813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23544194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2A16-C130-4450-ADC1-5E3A127DFC5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350168C1-8DC8-4F9B-A1F2-F0D4F52F5812}"/>
              </a:ext>
            </a:extLst>
          </p:cNvPr>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895086-B716-4B89-810C-9C5DEF9444FA}"/>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6A7D3-3C69-4BC3-895B-A4F8A76E2C3C}"/>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057E070-EC8D-4A59-91A4-874C883EB74D}"/>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BAABCAA-BE5A-4CF9-AC52-F85F82AD8E83}"/>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8973862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A3D5-16B9-472B-A74A-A43432C5D582}"/>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0729F3F9-97DC-44DC-BD7F-FF3C18019B40}"/>
              </a:ext>
            </a:extLst>
          </p:cNvPr>
          <p:cNvSpPr>
            <a:spLocks noGrp="1"/>
          </p:cNvSpPr>
          <p:nvPr>
            <p:ph type="pic" idx="1"/>
          </p:nvPr>
        </p:nvSpPr>
        <p:spPr>
          <a:xfrm>
            <a:off x="5183188" y="987426"/>
            <a:ext cx="6172200" cy="4873625"/>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US"/>
          </a:p>
        </p:txBody>
      </p:sp>
      <p:sp>
        <p:nvSpPr>
          <p:cNvPr id="4" name="Text Placeholder 3">
            <a:extLst>
              <a:ext uri="{FF2B5EF4-FFF2-40B4-BE49-F238E27FC236}">
                <a16:creationId xmlns:a16="http://schemas.microsoft.com/office/drawing/2014/main" id="{5D84C0F0-636F-411C-A377-6D62237B6B59}"/>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1CD4E-5D92-496B-8AD6-B01F31DE0A44}"/>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35EEEBA-2E10-4502-B491-04088570BB1A}"/>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82BE6C-2937-4A55-9F05-68387CE321A9}"/>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4299325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7A5FB-814F-4B95-9022-037D52A749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FC1001-12F8-45DC-98FC-C3FBDA193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66C97-E05A-4494-BB15-D950D5160390}"/>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D5FB8DD-B389-45C5-85F8-D7AEEF224F79}"/>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ED36A6-463D-46F4-9CCD-B3F87B17B0AC}"/>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655534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0CFD38-F240-4C56-863A-35563CEBDC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BBA6D-B0C0-4730-9A9E-0CAF48E084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A3CCE-92B5-4434-AB11-F63FF2E94275}"/>
              </a:ext>
            </a:extLst>
          </p:cNvPr>
          <p:cNvSpPr>
            <a:spLocks noGrp="1"/>
          </p:cNvSpPr>
          <p:nvPr>
            <p:ph type="dt" sz="half" idx="10"/>
          </p:nvPr>
        </p:nvSpPr>
        <p:spPr>
          <a:xfrm>
            <a:off x="838200"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631B65F-69C5-428D-9361-99970F02037C}"/>
              </a:ext>
            </a:extLst>
          </p:cNvPr>
          <p:cNvSpPr>
            <a:spLocks noGrp="1"/>
          </p:cNvSpPr>
          <p:nvPr>
            <p:ph type="ftr" sz="quarter" idx="11"/>
          </p:nvPr>
        </p:nvSpPr>
        <p:spPr>
          <a:xfrm>
            <a:off x="4038601"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CEB896-9A51-406E-9F51-6313ACCD7ABE}"/>
              </a:ext>
            </a:extLst>
          </p:cNvPr>
          <p:cNvSpPr>
            <a:spLocks noGrp="1"/>
          </p:cNvSpPr>
          <p:nvPr>
            <p:ph type="sldNum" sz="quarter" idx="12"/>
          </p:nvPr>
        </p:nvSpPr>
        <p:spPr/>
        <p:txBody>
          <a:bodyPr/>
          <a:lstStyle/>
          <a:p>
            <a:fld id="{0C994058-74F9-41D0-8950-D11A76FF190C}" type="slidenum">
              <a:rPr lang="en-US" smtClean="0"/>
              <a:t>‹#›</a:t>
            </a:fld>
            <a:endParaRPr lang="en-US"/>
          </a:p>
        </p:txBody>
      </p:sp>
    </p:spTree>
    <p:extLst>
      <p:ext uri="{BB962C8B-B14F-4D97-AF65-F5344CB8AC3E}">
        <p14:creationId xmlns:p14="http://schemas.microsoft.com/office/powerpoint/2010/main" val="128806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867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21" name="Image"/>
          <p:cNvSpPr>
            <a:spLocks noGrp="1"/>
          </p:cNvSpPr>
          <p:nvPr>
            <p:ph type="pic" sz="half" idx="21"/>
          </p:nvPr>
        </p:nvSpPr>
        <p:spPr>
          <a:xfrm>
            <a:off x="7548314" y="383344"/>
            <a:ext cx="4281715" cy="4281714"/>
          </a:xfrm>
          <a:prstGeom prst="rect">
            <a:avLst/>
          </a:prstGeom>
        </p:spPr>
        <p:txBody>
          <a:bodyPr lIns="91439" rIns="91439">
            <a:noAutofit/>
          </a:bodyPr>
          <a:lstStyle/>
          <a:p>
            <a:endParaRPr/>
          </a:p>
        </p:txBody>
      </p:sp>
      <p:sp>
        <p:nvSpPr>
          <p:cNvPr id="22" name="Title Text"/>
          <p:cNvSpPr txBox="1">
            <a:spLocks noGrp="1"/>
          </p:cNvSpPr>
          <p:nvPr>
            <p:ph type="title"/>
          </p:nvPr>
        </p:nvSpPr>
        <p:spPr>
          <a:prstGeom prst="rect">
            <a:avLst/>
          </a:prstGeom>
        </p:spPr>
        <p:txBody>
          <a:bodyPr/>
          <a:lstStyle>
            <a:lvl1pPr>
              <a:lnSpc>
                <a:spcPct val="100000"/>
              </a:lnSpc>
              <a:defRPr sz="3199" b="1">
                <a:latin typeface="Proxima Soft"/>
                <a:ea typeface="Proxima Soft"/>
                <a:cs typeface="Proxima Soft"/>
                <a:sym typeface="Proxima Soft"/>
              </a:defRPr>
            </a:lvl1pPr>
          </a:lstStyle>
          <a:p>
            <a:r>
              <a:t>Title Text</a:t>
            </a:r>
          </a:p>
        </p:txBody>
      </p:sp>
      <p:sp>
        <p:nvSpPr>
          <p:cNvPr id="23" name="Slide Number"/>
          <p:cNvSpPr txBox="1">
            <a:spLocks noGrp="1"/>
          </p:cNvSpPr>
          <p:nvPr>
            <p:ph type="sldNum" sz="quarter" idx="2"/>
          </p:nvPr>
        </p:nvSpPr>
        <p:spPr>
          <a:xfrm>
            <a:off x="11528919" y="6335247"/>
            <a:ext cx="230633" cy="243841"/>
          </a:xfrm>
          <a:prstGeom prst="rect">
            <a:avLst/>
          </a:prstGeom>
        </p:spPr>
        <p:txBody>
          <a:bodyPr/>
          <a:lstStyle>
            <a:lvl1pPr>
              <a:defRPr sz="1000">
                <a:solidFill>
                  <a:srgbClr val="000000"/>
                </a:solidFill>
                <a:latin typeface="Proxima Soft Semibold"/>
                <a:ea typeface="Proxima Soft Semibold"/>
                <a:cs typeface="Proxima Soft Semibold"/>
                <a:sym typeface="Proxima Soft Semibold"/>
              </a:defRPr>
            </a:lvl1pPr>
          </a:lstStyle>
          <a:p>
            <a:fld id="{86CB4B4D-7CA3-9044-876B-883B54F8677D}" type="slidenum">
              <a:t>‹#›</a:t>
            </a:fld>
            <a:endParaRPr/>
          </a:p>
        </p:txBody>
      </p:sp>
      <p:sp>
        <p:nvSpPr>
          <p:cNvPr id="24" name="Body Level One…"/>
          <p:cNvSpPr txBox="1">
            <a:spLocks noGrp="1"/>
          </p:cNvSpPr>
          <p:nvPr>
            <p:ph type="body" idx="1"/>
          </p:nvPr>
        </p:nvSpPr>
        <p:spPr>
          <a:xfrm>
            <a:off x="838201" y="2809329"/>
            <a:ext cx="10515600" cy="3367634"/>
          </a:xfrm>
          <a:prstGeom prst="rect">
            <a:avLst/>
          </a:prstGeom>
        </p:spPr>
        <p:txBody>
          <a:bodyPr/>
          <a:lstStyle>
            <a:lvl1pPr>
              <a:lnSpc>
                <a:spcPct val="120000"/>
              </a:lnSpc>
              <a:spcBef>
                <a:spcPts val="700"/>
              </a:spcBef>
              <a:buFontTx/>
              <a:defRPr sz="1600">
                <a:latin typeface="Proxima Soft"/>
                <a:ea typeface="Proxima Soft"/>
                <a:cs typeface="Proxima Soft"/>
                <a:sym typeface="Proxima Soft"/>
              </a:defRPr>
            </a:lvl1pPr>
            <a:lvl2pPr marL="457086" indent="0">
              <a:lnSpc>
                <a:spcPct val="120000"/>
              </a:lnSpc>
              <a:spcBef>
                <a:spcPts val="700"/>
              </a:spcBef>
              <a:buFontTx/>
              <a:defRPr sz="1600">
                <a:latin typeface="Proxima Soft"/>
                <a:ea typeface="Proxima Soft"/>
                <a:cs typeface="Proxima Soft"/>
                <a:sym typeface="Proxima Soft"/>
              </a:defRPr>
            </a:lvl2pPr>
            <a:lvl3pPr marL="914172" indent="0">
              <a:lnSpc>
                <a:spcPct val="120000"/>
              </a:lnSpc>
              <a:spcBef>
                <a:spcPts val="700"/>
              </a:spcBef>
              <a:buFontTx/>
              <a:defRPr sz="1600">
                <a:latin typeface="Proxima Soft"/>
                <a:ea typeface="Proxima Soft"/>
                <a:cs typeface="Proxima Soft"/>
                <a:sym typeface="Proxima Soft"/>
              </a:defRPr>
            </a:lvl3pPr>
            <a:lvl4pPr marL="1371257" indent="0">
              <a:lnSpc>
                <a:spcPct val="120000"/>
              </a:lnSpc>
              <a:spcBef>
                <a:spcPts val="700"/>
              </a:spcBef>
              <a:buFontTx/>
              <a:defRPr sz="1600">
                <a:latin typeface="Proxima Soft"/>
                <a:ea typeface="Proxima Soft"/>
                <a:cs typeface="Proxima Soft"/>
                <a:sym typeface="Proxima Soft"/>
              </a:defRPr>
            </a:lvl4pPr>
            <a:lvl5pPr marL="1828343" indent="0">
              <a:lnSpc>
                <a:spcPct val="120000"/>
              </a:lnSpc>
              <a:spcBef>
                <a:spcPts val="700"/>
              </a:spcBef>
              <a:buFontTx/>
              <a:defRPr sz="16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232488978"/>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113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838200" y="2237829"/>
            <a:ext cx="10515600" cy="33676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7548313" y="383344"/>
            <a:ext cx="4281715" cy="4281714"/>
          </a:xfrm>
          <a:prstGeom prst="rect">
            <a:avLst/>
          </a:prstGeom>
        </p:spPr>
        <p:txBody>
          <a:bodyPr lIns="91439" rIns="91439">
            <a:noAutofit/>
          </a:bodyPr>
          <a:lstStyle/>
          <a:p>
            <a:endParaRPr/>
          </a:p>
        </p:txBody>
      </p:sp>
    </p:spTree>
    <p:extLst>
      <p:ext uri="{BB962C8B-B14F-4D97-AF65-F5344CB8AC3E}">
        <p14:creationId xmlns:p14="http://schemas.microsoft.com/office/powerpoint/2010/main" val="3470122426"/>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reserve="1">
  <p:cSld name="Picture w Light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4" name="Body Level One…"/>
          <p:cNvSpPr txBox="1">
            <a:spLocks noGrp="1"/>
          </p:cNvSpPr>
          <p:nvPr>
            <p:ph type="body" idx="1"/>
          </p:nvPr>
        </p:nvSpPr>
        <p:spPr>
          <a:xfrm>
            <a:off x="7367543" y="1745183"/>
            <a:ext cx="4550480" cy="4181134"/>
          </a:xfrm>
          <a:prstGeom prst="rect">
            <a:avLst/>
          </a:prstGeom>
        </p:spPr>
        <p:txBody>
          <a:bodyPr>
            <a:normAutofit/>
          </a:bodyPr>
          <a:lstStyle>
            <a:lvl1pPr>
              <a:lnSpc>
                <a:spcPct val="120000"/>
              </a:lnSpc>
              <a:spcBef>
                <a:spcPts val="700"/>
              </a:spcBef>
              <a:buFontTx/>
              <a:defRPr sz="1900">
                <a:latin typeface="Proxima Soft"/>
                <a:ea typeface="Proxima Soft"/>
                <a:cs typeface="Proxima Soft"/>
                <a:sym typeface="Proxima Soft"/>
              </a:defRPr>
            </a:lvl1pPr>
            <a:lvl2pPr marL="457200" indent="0">
              <a:lnSpc>
                <a:spcPct val="120000"/>
              </a:lnSpc>
              <a:spcBef>
                <a:spcPts val="700"/>
              </a:spcBef>
              <a:buFontTx/>
              <a:defRPr sz="1900">
                <a:latin typeface="Proxima Soft"/>
                <a:ea typeface="Proxima Soft"/>
                <a:cs typeface="Proxima Soft"/>
                <a:sym typeface="Proxima Soft"/>
              </a:defRPr>
            </a:lvl2pPr>
            <a:lvl3pPr marL="914400" indent="0">
              <a:lnSpc>
                <a:spcPct val="120000"/>
              </a:lnSpc>
              <a:spcBef>
                <a:spcPts val="700"/>
              </a:spcBef>
              <a:buFontTx/>
              <a:defRPr sz="1900">
                <a:latin typeface="Proxima Soft"/>
                <a:ea typeface="Proxima Soft"/>
                <a:cs typeface="Proxima Soft"/>
                <a:sym typeface="Proxima Soft"/>
              </a:defRPr>
            </a:lvl3pPr>
            <a:lvl4pPr marL="1371600" indent="0">
              <a:lnSpc>
                <a:spcPct val="120000"/>
              </a:lnSpc>
              <a:spcBef>
                <a:spcPts val="700"/>
              </a:spcBef>
              <a:buFontTx/>
              <a:defRPr sz="1900">
                <a:latin typeface="Proxima Soft"/>
                <a:ea typeface="Proxima Soft"/>
                <a:cs typeface="Proxima Soft"/>
                <a:sym typeface="Proxima Soft"/>
              </a:defRPr>
            </a:lvl4pPr>
            <a:lvl5pPr marL="1828800" indent="0">
              <a:lnSpc>
                <a:spcPct val="120000"/>
              </a:lnSpc>
              <a:spcBef>
                <a:spcPts val="700"/>
              </a:spcBef>
              <a:buFontTx/>
              <a:defRPr sz="1900">
                <a:latin typeface="Proxima Soft"/>
                <a:ea typeface="Proxima Soft"/>
                <a:cs typeface="Proxima Soft"/>
                <a:sym typeface="Proxima Soft"/>
              </a:defRPr>
            </a:lvl5pPr>
          </a:lstStyle>
          <a:p>
            <a:r>
              <a:t>Body Level One</a:t>
            </a:r>
          </a:p>
          <a:p>
            <a:pPr lvl="1"/>
            <a:r>
              <a:t>Body Level Two</a:t>
            </a:r>
          </a:p>
          <a:p>
            <a:pPr lvl="2"/>
            <a:r>
              <a:t>Body Level Three</a:t>
            </a:r>
          </a:p>
          <a:p>
            <a:pPr lvl="3"/>
            <a:r>
              <a:t>Body Level Four</a:t>
            </a:r>
          </a:p>
          <a:p>
            <a:pPr lvl="4"/>
            <a:r>
              <a:t>Body Level Five</a:t>
            </a:r>
          </a:p>
        </p:txBody>
      </p:sp>
      <p:sp>
        <p:nvSpPr>
          <p:cNvPr id="21" name="Image"/>
          <p:cNvSpPr>
            <a:spLocks noGrp="1"/>
          </p:cNvSpPr>
          <p:nvPr>
            <p:ph type="pic" sz="half" idx="21"/>
          </p:nvPr>
        </p:nvSpPr>
        <p:spPr>
          <a:xfrm>
            <a:off x="993284" y="1745183"/>
            <a:ext cx="6219174" cy="4181134"/>
          </a:xfrm>
          <a:prstGeom prst="rect">
            <a:avLst/>
          </a:prstGeom>
        </p:spPr>
        <p:txBody>
          <a:bodyPr lIns="91439" rIns="91439">
            <a:noAutofit/>
          </a:bodyPr>
          <a:lstStyle/>
          <a:p>
            <a:endParaRPr/>
          </a:p>
        </p:txBody>
      </p:sp>
    </p:spTree>
    <p:extLst>
      <p:ext uri="{BB962C8B-B14F-4D97-AF65-F5344CB8AC3E}">
        <p14:creationId xmlns:p14="http://schemas.microsoft.com/office/powerpoint/2010/main" val="221766882"/>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ultiple Pictures">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1414524" y="1745183"/>
            <a:ext cx="4550480" cy="4181133"/>
          </a:xfrm>
          <a:prstGeom prst="rect">
            <a:avLst/>
          </a:prstGeom>
        </p:spPr>
        <p:txBody>
          <a:bodyPr lIns="91439" rIns="91439">
            <a:noAutofit/>
          </a:bodyPr>
          <a:lstStyle/>
          <a:p>
            <a:endParaRPr/>
          </a:p>
        </p:txBody>
      </p:sp>
      <p:sp>
        <p:nvSpPr>
          <p:cNvPr id="6" name="Image">
            <a:extLst>
              <a:ext uri="{FF2B5EF4-FFF2-40B4-BE49-F238E27FC236}">
                <a16:creationId xmlns:a16="http://schemas.microsoft.com/office/drawing/2014/main" id="{CEA4D4EE-FDE2-47E7-86D7-4E2C26E04DE3}"/>
              </a:ext>
            </a:extLst>
          </p:cNvPr>
          <p:cNvSpPr>
            <a:spLocks noGrp="1"/>
          </p:cNvSpPr>
          <p:nvPr>
            <p:ph type="pic" sz="half" idx="22"/>
          </p:nvPr>
        </p:nvSpPr>
        <p:spPr>
          <a:xfrm>
            <a:off x="6370836" y="1745183"/>
            <a:ext cx="4550480" cy="4181133"/>
          </a:xfrm>
          <a:prstGeom prst="rect">
            <a:avLst/>
          </a:prstGeom>
        </p:spPr>
        <p:txBody>
          <a:bodyPr lIns="91439" rIns="91439">
            <a:noAutofit/>
          </a:bodyPr>
          <a:lstStyle/>
          <a:p>
            <a:endParaRPr/>
          </a:p>
        </p:txBody>
      </p:sp>
    </p:spTree>
    <p:extLst>
      <p:ext uri="{BB962C8B-B14F-4D97-AF65-F5344CB8AC3E}">
        <p14:creationId xmlns:p14="http://schemas.microsoft.com/office/powerpoint/2010/main" val="2544963257"/>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ultiple Pictures w Text">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sp>
        <p:nvSpPr>
          <p:cNvPr id="21" name="Image"/>
          <p:cNvSpPr>
            <a:spLocks noGrp="1"/>
          </p:cNvSpPr>
          <p:nvPr>
            <p:ph type="pic" sz="half" idx="21"/>
          </p:nvPr>
        </p:nvSpPr>
        <p:spPr>
          <a:xfrm>
            <a:off x="2198671" y="1900719"/>
            <a:ext cx="3457742" cy="2259799"/>
          </a:xfrm>
          <a:prstGeom prst="rect">
            <a:avLst/>
          </a:prstGeom>
        </p:spPr>
        <p:txBody>
          <a:bodyPr lIns="91439" rIns="91439">
            <a:noAutofit/>
          </a:bodyPr>
          <a:lstStyle/>
          <a:p>
            <a:endParaRPr/>
          </a:p>
        </p:txBody>
      </p:sp>
      <p:sp>
        <p:nvSpPr>
          <p:cNvPr id="7" name="Image">
            <a:extLst>
              <a:ext uri="{FF2B5EF4-FFF2-40B4-BE49-F238E27FC236}">
                <a16:creationId xmlns:a16="http://schemas.microsoft.com/office/drawing/2014/main" id="{AF98E56D-FB1B-4231-A350-14DED643A39C}"/>
              </a:ext>
            </a:extLst>
          </p:cNvPr>
          <p:cNvSpPr>
            <a:spLocks noGrp="1"/>
          </p:cNvSpPr>
          <p:nvPr>
            <p:ph type="pic" sz="half" idx="22"/>
          </p:nvPr>
        </p:nvSpPr>
        <p:spPr>
          <a:xfrm>
            <a:off x="6165604" y="1900719"/>
            <a:ext cx="3457742" cy="2259799"/>
          </a:xfrm>
          <a:prstGeom prst="rect">
            <a:avLst/>
          </a:prstGeom>
        </p:spPr>
        <p:txBody>
          <a:bodyPr lIns="91439" rIns="91439">
            <a:noAutofit/>
          </a:bodyPr>
          <a:lstStyle/>
          <a:p>
            <a:endParaRPr/>
          </a:p>
        </p:txBody>
      </p:sp>
      <p:sp>
        <p:nvSpPr>
          <p:cNvPr id="4" name="Text Placeholder 3">
            <a:extLst>
              <a:ext uri="{FF2B5EF4-FFF2-40B4-BE49-F238E27FC236}">
                <a16:creationId xmlns:a16="http://schemas.microsoft.com/office/drawing/2014/main" id="{6B6ABC29-0B0E-48C6-85C0-23BFB88B53D5}"/>
              </a:ext>
            </a:extLst>
          </p:cNvPr>
          <p:cNvSpPr>
            <a:spLocks noGrp="1"/>
          </p:cNvSpPr>
          <p:nvPr>
            <p:ph type="body" sz="quarter" idx="23"/>
          </p:nvPr>
        </p:nvSpPr>
        <p:spPr>
          <a:xfrm>
            <a:off x="2198671" y="4427538"/>
            <a:ext cx="3457742" cy="1498778"/>
          </a:xfrm>
        </p:spPr>
        <p:txBody>
          <a:bodyPr>
            <a:noAutofit/>
          </a:bodyPr>
          <a:lstStyle>
            <a:lvl1pPr marL="0" indent="0">
              <a:buNone/>
              <a:defRPr sz="1900">
                <a:latin typeface="Proxima Soft"/>
              </a:defRPr>
            </a:lvl1pPr>
            <a:lvl2pPr>
              <a:defRPr sz="1900">
                <a:latin typeface="Proxima Soft"/>
              </a:defRPr>
            </a:lvl2pPr>
            <a:lvl3pPr>
              <a:defRPr sz="1900">
                <a:latin typeface="Proxima Soft"/>
              </a:defRPr>
            </a:lvl3pPr>
            <a:lvl4pPr>
              <a:defRPr sz="1900">
                <a:latin typeface="Proxima Soft"/>
              </a:defRPr>
            </a:lvl4pPr>
            <a:lvl5pPr>
              <a:defRPr sz="1900">
                <a:latin typeface="Proxima Soft"/>
              </a:defRPr>
            </a:lvl5pPr>
          </a:lstStyle>
          <a:p>
            <a:pPr lvl="0"/>
            <a:r>
              <a:rPr lang="en-US"/>
              <a:t>Click to edit</a:t>
            </a:r>
          </a:p>
        </p:txBody>
      </p:sp>
      <p:sp>
        <p:nvSpPr>
          <p:cNvPr id="13" name="Text Placeholder 12">
            <a:extLst>
              <a:ext uri="{FF2B5EF4-FFF2-40B4-BE49-F238E27FC236}">
                <a16:creationId xmlns:a16="http://schemas.microsoft.com/office/drawing/2014/main" id="{9BEF8C2B-AF7B-4621-A4E5-7E0472D99968}"/>
              </a:ext>
            </a:extLst>
          </p:cNvPr>
          <p:cNvSpPr>
            <a:spLocks noGrp="1"/>
          </p:cNvSpPr>
          <p:nvPr>
            <p:ph type="body" sz="quarter" idx="24"/>
          </p:nvPr>
        </p:nvSpPr>
        <p:spPr>
          <a:xfrm>
            <a:off x="6165604" y="4427538"/>
            <a:ext cx="3457742" cy="1498600"/>
          </a:xfrm>
        </p:spPr>
        <p:txBody>
          <a:bodyPr>
            <a:norm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191837825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1" name="Image"/>
          <p:cNvSpPr>
            <a:spLocks noGrp="1"/>
          </p:cNvSpPr>
          <p:nvPr>
            <p:ph type="pic" sz="half" idx="21"/>
          </p:nvPr>
        </p:nvSpPr>
        <p:spPr>
          <a:xfrm>
            <a:off x="571985" y="240151"/>
            <a:ext cx="11048029" cy="5513377"/>
          </a:xfrm>
          <a:prstGeom prst="rect">
            <a:avLst/>
          </a:prstGeom>
        </p:spPr>
        <p:txBody>
          <a:bodyPr lIns="91439" rIns="91439">
            <a:noAutofit/>
          </a:bodyPr>
          <a:lstStyle/>
          <a:p>
            <a:endParaRPr/>
          </a:p>
        </p:txBody>
      </p:sp>
    </p:spTree>
    <p:extLst>
      <p:ext uri="{BB962C8B-B14F-4D97-AF65-F5344CB8AC3E}">
        <p14:creationId xmlns:p14="http://schemas.microsoft.com/office/powerpoint/2010/main" val="3624000814"/>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9" name="Image" descr="Image"/>
          <p:cNvPicPr>
            <a:picLocks noChangeAspect="1"/>
          </p:cNvPicPr>
          <p:nvPr/>
        </p:nvPicPr>
        <p:blipFill>
          <a:blip r:embed="rId2"/>
          <a:stretch>
            <a:fillRect/>
          </a:stretch>
        </p:blipFill>
        <p:spPr>
          <a:xfrm>
            <a:off x="343555" y="5926316"/>
            <a:ext cx="4552570" cy="609340"/>
          </a:xfrm>
          <a:prstGeom prst="rect">
            <a:avLst/>
          </a:prstGeom>
          <a:ln w="12700">
            <a:miter lim="400000"/>
          </a:ln>
        </p:spPr>
      </p:pic>
      <p:sp>
        <p:nvSpPr>
          <p:cNvPr id="22" name="Title Text"/>
          <p:cNvSpPr txBox="1">
            <a:spLocks noGrp="1"/>
          </p:cNvSpPr>
          <p:nvPr>
            <p:ph type="title"/>
          </p:nvPr>
        </p:nvSpPr>
        <p:spPr>
          <a:xfrm>
            <a:off x="1243952" y="3001844"/>
            <a:ext cx="10624198" cy="1031891"/>
          </a:xfrm>
          <a:prstGeom prst="rect">
            <a:avLst/>
          </a:prstGeom>
        </p:spPr>
        <p:txBody>
          <a:bodyPr/>
          <a:lstStyle>
            <a:lvl1pPr>
              <a:lnSpc>
                <a:spcPct val="100000"/>
              </a:lnSpc>
              <a:defRPr sz="3200" b="1">
                <a:latin typeface="Proxima Soft"/>
                <a:ea typeface="Proxima Soft"/>
                <a:cs typeface="Proxima Soft"/>
                <a:sym typeface="Proxima Soft"/>
              </a:defRPr>
            </a:lvl1pPr>
          </a:lstStyle>
          <a:p>
            <a:r>
              <a:t>Title Text</a:t>
            </a:r>
          </a:p>
        </p:txBody>
      </p:sp>
      <p:pic>
        <p:nvPicPr>
          <p:cNvPr id="3" name="Picture 2" descr="Icon&#10;&#10;Description automatically generated">
            <a:extLst>
              <a:ext uri="{FF2B5EF4-FFF2-40B4-BE49-F238E27FC236}">
                <a16:creationId xmlns:a16="http://schemas.microsoft.com/office/drawing/2014/main" id="{C052653F-9C2F-46C9-AEF8-DA88D0DEB0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88334"/>
            <a:ext cx="1054066" cy="1714731"/>
          </a:xfrm>
          <a:prstGeom prst="rect">
            <a:avLst/>
          </a:prstGeom>
        </p:spPr>
      </p:pic>
      <p:sp>
        <p:nvSpPr>
          <p:cNvPr id="6" name="Text Placeholder 5">
            <a:extLst>
              <a:ext uri="{FF2B5EF4-FFF2-40B4-BE49-F238E27FC236}">
                <a16:creationId xmlns:a16="http://schemas.microsoft.com/office/drawing/2014/main" id="{7FE2CA71-C02F-40DF-A1D6-A137082344EA}"/>
              </a:ext>
            </a:extLst>
          </p:cNvPr>
          <p:cNvSpPr>
            <a:spLocks noGrp="1"/>
          </p:cNvSpPr>
          <p:nvPr>
            <p:ph type="body" sz="quarter" idx="10"/>
          </p:nvPr>
        </p:nvSpPr>
        <p:spPr>
          <a:xfrm>
            <a:off x="1244600" y="4162425"/>
            <a:ext cx="10623550" cy="342900"/>
          </a:xfrm>
        </p:spPr>
        <p:txBody>
          <a:bodyPr>
            <a:noAutofit/>
          </a:bodyPr>
          <a:lstStyle>
            <a:lvl1pPr marL="0" indent="0">
              <a:buNone/>
              <a:defRPr sz="1900">
                <a:latin typeface="Proxima Soft"/>
              </a:defRPr>
            </a:lvl1pPr>
          </a:lstStyle>
          <a:p>
            <a:pPr lvl="0"/>
            <a:r>
              <a:rPr lang="en-US"/>
              <a:t>Click to edit</a:t>
            </a:r>
          </a:p>
        </p:txBody>
      </p:sp>
    </p:spTree>
    <p:extLst>
      <p:ext uri="{BB962C8B-B14F-4D97-AF65-F5344CB8AC3E}">
        <p14:creationId xmlns:p14="http://schemas.microsoft.com/office/powerpoint/2010/main" val="314735892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4AB2-BD1A-4B65-9C06-D19D9A1BBFA4}"/>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5" name="Image" descr="Image">
            <a:extLst>
              <a:ext uri="{FF2B5EF4-FFF2-40B4-BE49-F238E27FC236}">
                <a16:creationId xmlns:a16="http://schemas.microsoft.com/office/drawing/2014/main" id="{206140EB-CC65-4E4B-A009-DAF1DFCA8E28}"/>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
        <p:nvSpPr>
          <p:cNvPr id="7" name="Chart Placeholder 6">
            <a:extLst>
              <a:ext uri="{FF2B5EF4-FFF2-40B4-BE49-F238E27FC236}">
                <a16:creationId xmlns:a16="http://schemas.microsoft.com/office/drawing/2014/main" id="{681EC9BA-98E6-4D6E-8995-A558EC6E70F0}"/>
              </a:ext>
            </a:extLst>
          </p:cNvPr>
          <p:cNvSpPr>
            <a:spLocks noGrp="1"/>
          </p:cNvSpPr>
          <p:nvPr>
            <p:ph type="chart" sz="quarter" idx="10"/>
          </p:nvPr>
        </p:nvSpPr>
        <p:spPr>
          <a:xfrm>
            <a:off x="838200" y="1981200"/>
            <a:ext cx="10515600" cy="3752850"/>
          </a:xfrm>
        </p:spPr>
        <p:txBody>
          <a:bodyPr/>
          <a:lstStyle/>
          <a:p>
            <a:endParaRPr lang="en-US"/>
          </a:p>
        </p:txBody>
      </p:sp>
    </p:spTree>
    <p:extLst>
      <p:ext uri="{BB962C8B-B14F-4D97-AF65-F5344CB8AC3E}">
        <p14:creationId xmlns:p14="http://schemas.microsoft.com/office/powerpoint/2010/main" val="287393239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3151-2F4D-44F0-81EC-671E8E5DBD68}"/>
              </a:ext>
            </a:extLst>
          </p:cNvPr>
          <p:cNvSpPr>
            <a:spLocks noGrp="1"/>
          </p:cNvSpPr>
          <p:nvPr>
            <p:ph type="title" hasCustomPrompt="1"/>
          </p:nvPr>
        </p:nvSpPr>
        <p:spPr/>
        <p:txBody>
          <a:bodyPr>
            <a:normAutofit/>
          </a:bodyPr>
          <a:lstStyle>
            <a:lvl1pPr>
              <a:defRPr sz="3200" b="1">
                <a:latin typeface="Proxima Soft"/>
              </a:defRPr>
            </a:lvl1pPr>
          </a:lstStyle>
          <a:p>
            <a:r>
              <a:rPr lang="en-US"/>
              <a:t>Title text</a:t>
            </a:r>
          </a:p>
        </p:txBody>
      </p:sp>
      <p:pic>
        <p:nvPicPr>
          <p:cNvPr id="3" name="Image" descr="Image">
            <a:extLst>
              <a:ext uri="{FF2B5EF4-FFF2-40B4-BE49-F238E27FC236}">
                <a16:creationId xmlns:a16="http://schemas.microsoft.com/office/drawing/2014/main" id="{2541BF16-EA33-4F25-9A47-5D62AFF72930}"/>
              </a:ext>
            </a:extLst>
          </p:cNvPr>
          <p:cNvPicPr>
            <a:picLocks noChangeAspect="1"/>
          </p:cNvPicPr>
          <p:nvPr userDrawn="1"/>
        </p:nvPicPr>
        <p:blipFill>
          <a:blip r:embed="rId2"/>
          <a:stretch>
            <a:fillRect/>
          </a:stretch>
        </p:blipFill>
        <p:spPr>
          <a:xfrm>
            <a:off x="343555" y="5926316"/>
            <a:ext cx="4552570" cy="609340"/>
          </a:xfrm>
          <a:prstGeom prst="rect">
            <a:avLst/>
          </a:prstGeom>
          <a:ln w="12700">
            <a:miter lim="400000"/>
          </a:ln>
        </p:spPr>
      </p:pic>
    </p:spTree>
    <p:extLst>
      <p:ext uri="{BB962C8B-B14F-4D97-AF65-F5344CB8AC3E}">
        <p14:creationId xmlns:p14="http://schemas.microsoft.com/office/powerpoint/2010/main" val="406626980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515081"/>
      </p:ext>
    </p:extLst>
  </p:cSld>
  <p:clrMapOvr>
    <a:masterClrMapping/>
  </p:clrMapOvr>
  <p:extLst>
    <p:ext uri="{DCECCB84-F9BA-43D5-87BE-67443E8EF086}">
      <p15:sldGuideLst xmlns:p15="http://schemas.microsoft.com/office/powerpoint/2012/main">
        <p15:guide id="1" orient="horz" pos="22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84272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1">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2175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10.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1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4.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theme" Target="../theme/theme5.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hart, treemap chart&#10;&#10;Description automatically generated">
            <a:extLst>
              <a:ext uri="{FF2B5EF4-FFF2-40B4-BE49-F238E27FC236}">
                <a16:creationId xmlns:a16="http://schemas.microsoft.com/office/drawing/2014/main" id="{27341DE2-26E9-DE4E-EBE6-6A713EB23C09}"/>
              </a:ext>
            </a:extLst>
          </p:cNvPr>
          <p:cNvPicPr>
            <a:picLocks noChangeAspect="1"/>
          </p:cNvPicPr>
          <p:nvPr userDrawn="1"/>
        </p:nvPicPr>
        <p:blipFill>
          <a:blip r:embed="rId16"/>
          <a:stretch>
            <a:fillRect/>
          </a:stretch>
        </p:blipFill>
        <p:spPr>
          <a:xfrm>
            <a:off x="12443819" y="110202"/>
            <a:ext cx="3715268" cy="6611273"/>
          </a:xfrm>
          <a:prstGeom prst="rect">
            <a:avLst/>
          </a:prstGeom>
        </p:spPr>
      </p:pic>
    </p:spTree>
    <p:extLst>
      <p:ext uri="{BB962C8B-B14F-4D97-AF65-F5344CB8AC3E}">
        <p14:creationId xmlns:p14="http://schemas.microsoft.com/office/powerpoint/2010/main" val="3327315844"/>
      </p:ext>
    </p:extLst>
  </p:cSld>
  <p:clrMap bg1="lt1" tx1="dk1" bg2="lt2" tx2="dk2" accent1="accent1" accent2="accent2" accent3="accent3" accent4="accent4" accent5="accent5" accent6="accent6" hlink="hlink" folHlink="folHlink"/>
  <p:sldLayoutIdLst>
    <p:sldLayoutId id="2147483708" r:id="rId1"/>
    <p:sldLayoutId id="2147483661" r:id="rId2"/>
    <p:sldLayoutId id="2147483709" r:id="rId3"/>
    <p:sldLayoutId id="2147483701" r:id="rId4"/>
    <p:sldLayoutId id="2147483669" r:id="rId5"/>
    <p:sldLayoutId id="2147483670" r:id="rId6"/>
    <p:sldLayoutId id="2147483671" r:id="rId7"/>
    <p:sldLayoutId id="2147483672" r:id="rId8"/>
    <p:sldLayoutId id="2147483651" r:id="rId9"/>
    <p:sldLayoutId id="2147483673" r:id="rId10"/>
    <p:sldLayoutId id="2147483674" r:id="rId11"/>
    <p:sldLayoutId id="2147483675" r:id="rId12"/>
    <p:sldLayoutId id="2147483676" r:id="rId13"/>
    <p:sldLayoutId id="2147483677" r:id="rId14"/>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Next Medium"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6">
          <p15:clr>
            <a:srgbClr val="F26B43"/>
          </p15:clr>
        </p15:guide>
        <p15:guide id="3" pos="7224">
          <p15:clr>
            <a:srgbClr val="F26B43"/>
          </p15:clr>
        </p15:guide>
        <p15:guide id="4" orient="horz" pos="720">
          <p15:clr>
            <a:srgbClr val="F26B43"/>
          </p15:clr>
        </p15:guide>
        <p15:guide id="5" orient="horz" pos="412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DB60969-657B-3190-F2E3-5B48EFFC9FB2}"/>
              </a:ext>
            </a:extLst>
          </p:cNvPr>
          <p:cNvCxnSpPr>
            <a:cxnSpLocks/>
          </p:cNvCxnSpPr>
          <p:nvPr userDrawn="1"/>
        </p:nvCxnSpPr>
        <p:spPr>
          <a:xfrm>
            <a:off x="495300" y="661176"/>
            <a:ext cx="11201400" cy="0"/>
          </a:xfrm>
          <a:prstGeom prst="line">
            <a:avLst/>
          </a:prstGeom>
          <a:ln w="6350">
            <a:solidFill>
              <a:srgbClr val="154470"/>
            </a:solidFill>
          </a:ln>
        </p:spPr>
        <p:style>
          <a:lnRef idx="1">
            <a:schemeClr val="accent1"/>
          </a:lnRef>
          <a:fillRef idx="0">
            <a:schemeClr val="accent1"/>
          </a:fillRef>
          <a:effectRef idx="0">
            <a:schemeClr val="accent1"/>
          </a:effectRef>
          <a:fontRef idx="minor">
            <a:schemeClr val="tx1"/>
          </a:fontRef>
        </p:style>
      </p:cxnSp>
      <p:pic>
        <p:nvPicPr>
          <p:cNvPr id="13" name="Picture 12" descr="Chart, treemap chart&#10;&#10;Description automatically generated">
            <a:extLst>
              <a:ext uri="{FF2B5EF4-FFF2-40B4-BE49-F238E27FC236}">
                <a16:creationId xmlns:a16="http://schemas.microsoft.com/office/drawing/2014/main" id="{E3D8789C-FB93-75C1-213E-3863545D4DC2}"/>
              </a:ext>
            </a:extLst>
          </p:cNvPr>
          <p:cNvPicPr>
            <a:picLocks noChangeAspect="1"/>
          </p:cNvPicPr>
          <p:nvPr userDrawn="1"/>
        </p:nvPicPr>
        <p:blipFill>
          <a:blip r:embed="rId27"/>
          <a:stretch>
            <a:fillRect/>
          </a:stretch>
        </p:blipFill>
        <p:spPr>
          <a:xfrm>
            <a:off x="12297904" y="89201"/>
            <a:ext cx="3715268" cy="6611273"/>
          </a:xfrm>
          <a:prstGeom prst="rect">
            <a:avLst/>
          </a:prstGeom>
        </p:spPr>
      </p:pic>
      <p:cxnSp>
        <p:nvCxnSpPr>
          <p:cNvPr id="6" name="Straight Connector 5">
            <a:extLst>
              <a:ext uri="{FF2B5EF4-FFF2-40B4-BE49-F238E27FC236}">
                <a16:creationId xmlns:a16="http://schemas.microsoft.com/office/drawing/2014/main" id="{BC7C7ADD-6749-8F1E-8C08-98093320BB3C}"/>
              </a:ext>
            </a:extLst>
          </p:cNvPr>
          <p:cNvCxnSpPr>
            <a:cxnSpLocks/>
          </p:cNvCxnSpPr>
          <p:nvPr userDrawn="1"/>
        </p:nvCxnSpPr>
        <p:spPr>
          <a:xfrm>
            <a:off x="495300" y="6267450"/>
            <a:ext cx="11201400" cy="0"/>
          </a:xfrm>
          <a:prstGeom prst="line">
            <a:avLst/>
          </a:prstGeom>
          <a:ln w="28575">
            <a:solidFill>
              <a:srgbClr val="15447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D0EC3B-840E-DCCB-112F-398444B479D6}"/>
              </a:ext>
            </a:extLst>
          </p:cNvPr>
          <p:cNvSpPr txBox="1"/>
          <p:nvPr userDrawn="1"/>
        </p:nvSpPr>
        <p:spPr>
          <a:xfrm>
            <a:off x="880568" y="6461590"/>
            <a:ext cx="6097656"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150" normalizeH="0" baseline="0" noProof="0">
                <a:ln>
                  <a:noFill/>
                </a:ln>
                <a:solidFill>
                  <a:srgbClr val="154470"/>
                </a:solidFill>
                <a:effectLst/>
                <a:uLnTx/>
                <a:uFillTx/>
                <a:latin typeface="Avenir Next Medium" panose="020B0503020202020204" pitchFamily="34" charset="0"/>
                <a:ea typeface="+mn-ea"/>
                <a:cs typeface="+mn-cs"/>
              </a:rPr>
              <a:t>© PIVOT POINT CONSULTING – ALL RIGHTS RESERVED </a:t>
            </a:r>
          </a:p>
        </p:txBody>
      </p:sp>
      <p:pic>
        <p:nvPicPr>
          <p:cNvPr id="14" name="Picture 13" descr="Logo&#10;&#10;Description automatically generated">
            <a:extLst>
              <a:ext uri="{FF2B5EF4-FFF2-40B4-BE49-F238E27FC236}">
                <a16:creationId xmlns:a16="http://schemas.microsoft.com/office/drawing/2014/main" id="{81F412CC-E3A5-3370-4553-54821FFB5911}"/>
              </a:ext>
            </a:extLst>
          </p:cNvPr>
          <p:cNvPicPr>
            <a:picLocks noChangeAspect="1"/>
          </p:cNvPicPr>
          <p:nvPr userDrawn="1"/>
        </p:nvPicPr>
        <p:blipFill rotWithShape="1">
          <a:blip r:embed="rId28">
            <a:extLst>
              <a:ext uri="{28A0092B-C50C-407E-A947-70E740481C1C}">
                <a14:useLocalDpi xmlns:a14="http://schemas.microsoft.com/office/drawing/2010/main" val="0"/>
              </a:ext>
            </a:extLst>
          </a:blip>
          <a:srcRect r="68223"/>
          <a:stretch/>
        </p:blipFill>
        <p:spPr>
          <a:xfrm>
            <a:off x="495300" y="6400800"/>
            <a:ext cx="306665" cy="301752"/>
          </a:xfrm>
          <a:prstGeom prst="rect">
            <a:avLst/>
          </a:prstGeom>
        </p:spPr>
      </p:pic>
      <p:sp>
        <p:nvSpPr>
          <p:cNvPr id="15" name="TextBox 14">
            <a:extLst>
              <a:ext uri="{FF2B5EF4-FFF2-40B4-BE49-F238E27FC236}">
                <a16:creationId xmlns:a16="http://schemas.microsoft.com/office/drawing/2014/main" id="{AF1863E9-AFBC-F4F4-393B-1B4AC3426F8D}"/>
              </a:ext>
            </a:extLst>
          </p:cNvPr>
          <p:cNvSpPr txBox="1"/>
          <p:nvPr userDrawn="1"/>
        </p:nvSpPr>
        <p:spPr>
          <a:xfrm>
            <a:off x="8739195" y="6443954"/>
            <a:ext cx="2957505" cy="215444"/>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C7058-CF54-4F97-80A4-4F35790D81E8}" type="slidenum">
              <a:rPr kumimoji="0" lang="en-US" sz="800" b="0" i="0" u="none" strike="noStrike" kern="1200" cap="none" spc="150" normalizeH="0" baseline="0" noProof="0" smtClean="0">
                <a:ln>
                  <a:noFill/>
                </a:ln>
                <a:solidFill>
                  <a:srgbClr val="154470"/>
                </a:solidFill>
                <a:effectLst/>
                <a:uLnTx/>
                <a:uFillTx/>
                <a:latin typeface="Avenir Next Medium" panose="020B0503020202020204" pitchFamily="34" charset="0"/>
                <a:ea typeface="+mn-ea"/>
                <a:cs typeface="+mn-cs"/>
              </a:rPr>
              <a:t>‹#›</a:t>
            </a:fld>
            <a:endParaRPr kumimoji="0" lang="en-US" sz="800" b="0" i="0" u="none" strike="noStrike" kern="1200" cap="none" spc="150" normalizeH="0" baseline="0" noProof="0">
              <a:ln>
                <a:noFill/>
              </a:ln>
              <a:solidFill>
                <a:srgbClr val="154470"/>
              </a:solidFill>
              <a:effectLst/>
              <a:uLnTx/>
              <a:uFillTx/>
              <a:latin typeface="Avenir Next Medium" panose="020B0503020202020204" pitchFamily="34" charset="0"/>
              <a:ea typeface="+mn-ea"/>
              <a:cs typeface="+mn-cs"/>
            </a:endParaRPr>
          </a:p>
        </p:txBody>
      </p:sp>
    </p:spTree>
    <p:extLst>
      <p:ext uri="{BB962C8B-B14F-4D97-AF65-F5344CB8AC3E}">
        <p14:creationId xmlns:p14="http://schemas.microsoft.com/office/powerpoint/2010/main" val="3805311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703" r:id="rId4"/>
    <p:sldLayoutId id="2147483679" r:id="rId5"/>
    <p:sldLayoutId id="2147483697" r:id="rId6"/>
    <p:sldLayoutId id="2147483695" r:id="rId7"/>
    <p:sldLayoutId id="2147483698" r:id="rId8"/>
    <p:sldLayoutId id="2147483699" r:id="rId9"/>
    <p:sldLayoutId id="2147483700" r:id="rId10"/>
    <p:sldLayoutId id="2147483694" r:id="rId11"/>
    <p:sldLayoutId id="2147483693" r:id="rId12"/>
    <p:sldLayoutId id="2147483692" r:id="rId13"/>
    <p:sldLayoutId id="2147483687" r:id="rId14"/>
    <p:sldLayoutId id="2147483688" r:id="rId15"/>
    <p:sldLayoutId id="2147483689" r:id="rId16"/>
    <p:sldLayoutId id="2147483691" r:id="rId17"/>
    <p:sldLayoutId id="2147483690" r:id="rId18"/>
    <p:sldLayoutId id="2147483680" r:id="rId19"/>
    <p:sldLayoutId id="2147483683" r:id="rId20"/>
    <p:sldLayoutId id="2147483685" r:id="rId21"/>
    <p:sldLayoutId id="2147483681" r:id="rId22"/>
    <p:sldLayoutId id="2147483682" r:id="rId23"/>
    <p:sldLayoutId id="2147483684" r:id="rId24"/>
    <p:sldLayoutId id="2147483686" r:id="rId25"/>
  </p:sldLayoutIdLst>
  <p:txStyles>
    <p:titleStyle>
      <a:lvl1pPr algn="l" defTabSz="914400" rtl="0" eaLnBrk="1" latinLnBrk="0" hangingPunct="1">
        <a:lnSpc>
          <a:spcPct val="90000"/>
        </a:lnSpc>
        <a:spcBef>
          <a:spcPct val="0"/>
        </a:spcBef>
        <a:buNone/>
        <a:defRPr sz="2000" kern="1200">
          <a:solidFill>
            <a:srgbClr val="154470"/>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orient="horz" pos="360" userDrawn="1">
          <p15:clr>
            <a:srgbClr val="F26B43"/>
          </p15:clr>
        </p15:guide>
        <p15:guide id="3" pos="72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50" b="0" i="0">
                <a:solidFill>
                  <a:schemeClr val="tx1">
                    <a:tint val="75000"/>
                  </a:schemeClr>
                </a:solidFill>
                <a:latin typeface="Montserrat" pitchFamily="2" charset="77"/>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b="0" i="0">
                <a:solidFill>
                  <a:schemeClr val="tx1">
                    <a:tint val="75000"/>
                  </a:schemeClr>
                </a:solidFill>
                <a:latin typeface="Montserrat" pitchFamily="2" charset="77"/>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b="0" i="0">
                <a:solidFill>
                  <a:schemeClr val="tx1">
                    <a:tint val="75000"/>
                  </a:schemeClr>
                </a:solidFill>
                <a:latin typeface="Montserrat" pitchFamily="2" charset="77"/>
              </a:defRPr>
            </a:lvl1pPr>
          </a:lstStyle>
          <a:p>
            <a:fld id="{5D09B40C-54F0-2F44-B314-7DB25FC687AD}" type="slidenum">
              <a:rPr lang="en-US" smtClean="0"/>
              <a:pPr/>
              <a:t>‹#›</a:t>
            </a:fld>
            <a:endParaRPr lang="en-US"/>
          </a:p>
        </p:txBody>
      </p:sp>
    </p:spTree>
    <p:extLst>
      <p:ext uri="{BB962C8B-B14F-4D97-AF65-F5344CB8AC3E}">
        <p14:creationId xmlns:p14="http://schemas.microsoft.com/office/powerpoint/2010/main" val="382547432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b="1" i="0" kern="1200">
          <a:solidFill>
            <a:schemeClr val="tx1"/>
          </a:solidFill>
          <a:latin typeface="Montserrat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48055C-8F06-4C01-849C-DCF8870995A3}"/>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DBA76F-7FD9-4DAA-A4E0-FB6955C1446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67479A-3EDD-4198-90AB-CE9AA6ABBD1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94058-74F9-41D0-8950-D11A76FF190C}" type="slidenum">
              <a:rPr lang="en-US" smtClean="0"/>
              <a:t>‹#›</a:t>
            </a:fld>
            <a:endParaRPr lang="en-US"/>
          </a:p>
        </p:txBody>
      </p:sp>
      <p:pic>
        <p:nvPicPr>
          <p:cNvPr id="7" name="Image" descr="Image">
            <a:extLst>
              <a:ext uri="{FF2B5EF4-FFF2-40B4-BE49-F238E27FC236}">
                <a16:creationId xmlns:a16="http://schemas.microsoft.com/office/drawing/2014/main" id="{F98ACEB7-E22D-4966-A9BF-D8373F06E80D}"/>
              </a:ext>
            </a:extLst>
          </p:cNvPr>
          <p:cNvPicPr>
            <a:picLocks noChangeAspect="1"/>
          </p:cNvPicPr>
          <p:nvPr userDrawn="1"/>
        </p:nvPicPr>
        <p:blipFill>
          <a:blip r:embed="rId18"/>
          <a:stretch>
            <a:fillRect/>
          </a:stretch>
        </p:blipFill>
        <p:spPr>
          <a:xfrm>
            <a:off x="447589" y="6112135"/>
            <a:ext cx="4552570" cy="609340"/>
          </a:xfrm>
          <a:prstGeom prst="rect">
            <a:avLst/>
          </a:prstGeom>
          <a:ln w="12700">
            <a:miter lim="400000"/>
          </a:ln>
        </p:spPr>
      </p:pic>
    </p:spTree>
    <p:extLst>
      <p:ext uri="{BB962C8B-B14F-4D97-AF65-F5344CB8AC3E}">
        <p14:creationId xmlns:p14="http://schemas.microsoft.com/office/powerpoint/2010/main" val="157666821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hf sldNum="0"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11080740" y="6397942"/>
            <a:ext cx="273060" cy="2819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6367381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mailto:ali@CHCANY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7.jfif"/><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hyperlink" Target="http://www.linkedin.com/in/jacquelinesimi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qpp.cms.gov/docs/QPP_quality_measure_specifications/CQM-Measures/" TargetMode="External"/><Relationship Id="rId3" Type="http://schemas.openxmlformats.org/officeDocument/2006/relationships/hyperlink" Target="https://bphc.hrsa.gov/sites/default/files/bphc/data-reporting/uds-clinical-measures-handout.pdf" TargetMode="External"/><Relationship Id="rId7" Type="http://schemas.openxmlformats.org/officeDocument/2006/relationships/hyperlink" Target="https://qpp.cms.gov/"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hyperlink" Target="https://ecqi.healthit.gov/ecqm/ec/2025/cms0069v13?qt-tabs_measure=measure-information" TargetMode="External"/><Relationship Id="rId11" Type="http://schemas.openxmlformats.org/officeDocument/2006/relationships/hyperlink" Target="https://x12.org/codes" TargetMode="External"/><Relationship Id="rId5" Type="http://schemas.openxmlformats.org/officeDocument/2006/relationships/hyperlink" Target="https://reportcards.ncqa.org/" TargetMode="External"/><Relationship Id="rId10" Type="http://schemas.openxmlformats.org/officeDocument/2006/relationships/hyperlink" Target="https://www.aafp.org/family-physician/practice-and-career/getting-paid/coding/hierarchical-condition-category.html" TargetMode="External"/><Relationship Id="rId4" Type="http://schemas.openxmlformats.org/officeDocument/2006/relationships/hyperlink" Target="https://www.ncqa.org/programs/health-care-providers-practices/state-and-government-recognition/nys-patient-centered-medical-home/faqs-nys-patient-centered-medical-home/" TargetMode="External"/><Relationship Id="rId9" Type="http://schemas.openxmlformats.org/officeDocument/2006/relationships/hyperlink" Target="https://chpl.healthit.gov/#/searc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0.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4.xml"/><Relationship Id="rId5" Type="http://schemas.openxmlformats.org/officeDocument/2006/relationships/image" Target="../media/image1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80.xml"/><Relationship Id="rId5" Type="http://schemas.openxmlformats.org/officeDocument/2006/relationships/image" Target="../media/image17.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FBA854-F0C0-4C95-8272-79E22F181552}"/>
              </a:ext>
            </a:extLst>
          </p:cNvPr>
          <p:cNvSpPr txBox="1">
            <a:spLocks/>
          </p:cNvSpPr>
          <p:nvPr/>
        </p:nvSpPr>
        <p:spPr>
          <a:xfrm>
            <a:off x="4876800" y="1618863"/>
            <a:ext cx="6727260" cy="1379348"/>
          </a:xfrm>
          <a:prstGeom prst="rect">
            <a:avLst/>
          </a:prstGeom>
        </p:spPr>
        <p:txBody>
          <a:bodyPr lIns="91440" tIns="45720" rIns="91440" bIns="45720" anchor="t">
            <a:normAutofit fontScale="85000" lnSpcReduction="20000"/>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4400" b="1" i="0" u="none" strike="noStrike" kern="1200" cap="none" spc="0" normalizeH="0" baseline="0" noProof="0" dirty="0">
                <a:ln>
                  <a:noFill/>
                </a:ln>
                <a:solidFill>
                  <a:srgbClr val="231F20"/>
                </a:solidFill>
                <a:effectLst>
                  <a:outerShdw blurRad="38100" dist="38100" dir="2700000" algn="tl">
                    <a:srgbClr val="000000">
                      <a:alpha val="43137"/>
                    </a:srgbClr>
                  </a:outerShdw>
                </a:effectLst>
                <a:uLnTx/>
                <a:uFillTx/>
                <a:latin typeface="Calibri Light" panose="020F0302020204030204"/>
                <a:sym typeface="Century Gothic"/>
              </a:rPr>
              <a:t>Data Governance Excellence Series: Building a Strong Foundation</a:t>
            </a:r>
          </a:p>
        </p:txBody>
      </p:sp>
      <p:sp>
        <p:nvSpPr>
          <p:cNvPr id="7" name="Title 1">
            <a:extLst>
              <a:ext uri="{FF2B5EF4-FFF2-40B4-BE49-F238E27FC236}">
                <a16:creationId xmlns:a16="http://schemas.microsoft.com/office/drawing/2014/main" id="{1E1FA32F-A7DC-4C57-9E83-AF6813F6B3C7}"/>
              </a:ext>
            </a:extLst>
          </p:cNvPr>
          <p:cNvSpPr txBox="1">
            <a:spLocks/>
          </p:cNvSpPr>
          <p:nvPr/>
        </p:nvSpPr>
        <p:spPr>
          <a:xfrm>
            <a:off x="4876800" y="765139"/>
            <a:ext cx="6547571" cy="1061173"/>
          </a:xfrm>
          <a:prstGeom prst="rect">
            <a:avLst/>
          </a:prstGeom>
        </p:spPr>
        <p:txBody>
          <a:bodyP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2800" b="0" i="1"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sym typeface="Century Gothic"/>
              </a:rPr>
              <a:t>CHCANYS NYS-HCCN presents</a:t>
            </a:r>
            <a:endParaRPr kumimoji="0" lang="en-US" sz="2000" b="0" i="0" u="none" strike="noStrike" kern="1200" cap="none" spc="0" normalizeH="0" baseline="0" noProof="0" dirty="0">
              <a:ln w="0"/>
              <a:solidFill>
                <a:srgbClr val="000000"/>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sym typeface="Century Gothic"/>
            </a:endParaRPr>
          </a:p>
        </p:txBody>
      </p:sp>
      <p:sp>
        <p:nvSpPr>
          <p:cNvPr id="5" name="Rectangle 4">
            <a:extLst>
              <a:ext uri="{FF2B5EF4-FFF2-40B4-BE49-F238E27FC236}">
                <a16:creationId xmlns:a16="http://schemas.microsoft.com/office/drawing/2014/main" id="{F70990A1-0DFF-4D32-A5E6-48808EFE0E37}"/>
              </a:ext>
            </a:extLst>
          </p:cNvPr>
          <p:cNvSpPr/>
          <p:nvPr/>
        </p:nvSpPr>
        <p:spPr>
          <a:xfrm>
            <a:off x="319314" y="5820229"/>
            <a:ext cx="4557486" cy="84182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pic>
        <p:nvPicPr>
          <p:cNvPr id="3" name="Picture 2" descr="Icon&#10;&#10;Description automatically generated">
            <a:extLst>
              <a:ext uri="{FF2B5EF4-FFF2-40B4-BE49-F238E27FC236}">
                <a16:creationId xmlns:a16="http://schemas.microsoft.com/office/drawing/2014/main" id="{519F82DD-BD72-40DE-B55C-628B19BF9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15695" cy="6858000"/>
          </a:xfrm>
          <a:prstGeom prst="rect">
            <a:avLst/>
          </a:prstGeom>
        </p:spPr>
      </p:pic>
      <p:sp>
        <p:nvSpPr>
          <p:cNvPr id="10" name="TextBox 9">
            <a:extLst>
              <a:ext uri="{FF2B5EF4-FFF2-40B4-BE49-F238E27FC236}">
                <a16:creationId xmlns:a16="http://schemas.microsoft.com/office/drawing/2014/main" id="{8268EE40-082E-44FA-904A-C185ED94CB0B}"/>
              </a:ext>
            </a:extLst>
          </p:cNvPr>
          <p:cNvSpPr txBox="1"/>
          <p:nvPr/>
        </p:nvSpPr>
        <p:spPr>
          <a:xfrm>
            <a:off x="4876800" y="3552639"/>
            <a:ext cx="6324601"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mn-cs"/>
                <a:sym typeface="Century Gothic"/>
              </a:rPr>
              <a:t>Session 2: An Introduction to Quality Programs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Light" panose="020F0302020204030204"/>
                <a:ea typeface="+mn-ea"/>
                <a:cs typeface="+mn-cs"/>
              </a:rPr>
              <a:t>October 15, 2024</a:t>
            </a:r>
          </a:p>
        </p:txBody>
      </p:sp>
      <p:sp>
        <p:nvSpPr>
          <p:cNvPr id="2" name="TextBox 1">
            <a:extLst>
              <a:ext uri="{FF2B5EF4-FFF2-40B4-BE49-F238E27FC236}">
                <a16:creationId xmlns:a16="http://schemas.microsoft.com/office/drawing/2014/main" id="{17D61E61-7E4B-5664-0A0C-A7E72862FDED}"/>
              </a:ext>
            </a:extLst>
          </p:cNvPr>
          <p:cNvSpPr txBox="1"/>
          <p:nvPr/>
        </p:nvSpPr>
        <p:spPr>
          <a:xfrm>
            <a:off x="4876800" y="5113157"/>
            <a:ext cx="672726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fromWordArt="0" anchor="t" anchorCtr="0" forceAA="0" compatLnSpc="1">
            <a:prstTxWarp prst="textNoShape">
              <a:avLst/>
            </a:prstTxWarp>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Gothic"/>
                <a:sym typeface="Century Gothic"/>
              </a:rPr>
              <a:t>For more information, please email Anita Li at </a:t>
            </a:r>
            <a:r>
              <a:rPr kumimoji="0" lang="en-US" sz="1600" b="1" i="0" u="none" strike="noStrike" kern="1200" cap="none" spc="0" normalizeH="0" baseline="0" noProof="0" dirty="0">
                <a:ln>
                  <a:noFill/>
                </a:ln>
                <a:solidFill>
                  <a:srgbClr val="000000"/>
                </a:solidFill>
                <a:effectLst/>
                <a:uLnTx/>
                <a:uFillTx/>
                <a:latin typeface="Century Gothic"/>
                <a:sym typeface="Century Gothic"/>
                <a:hlinkClick r:id="rId4"/>
              </a:rPr>
              <a:t>ali@CHCANYS.org</a:t>
            </a:r>
            <a:r>
              <a:rPr kumimoji="0" lang="en-US" sz="1600" b="1" i="0" u="none" strike="noStrike" kern="1200" cap="none" spc="0" normalizeH="0" baseline="0" noProof="0" dirty="0">
                <a:ln>
                  <a:noFill/>
                </a:ln>
                <a:solidFill>
                  <a:srgbClr val="000000"/>
                </a:solidFill>
                <a:effectLst/>
                <a:uLnTx/>
                <a:uFillTx/>
                <a:latin typeface="Century Gothic"/>
                <a:sym typeface="Century Gothic"/>
              </a:rPr>
              <a:t>  </a:t>
            </a:r>
            <a:endParaRPr kumimoji="0" lang="en-US" sz="1800" b="1" i="0" u="none" strike="noStrike" kern="1200" cap="none" spc="0" normalizeH="0" baseline="0" noProof="0" dirty="0">
              <a:ln>
                <a:noFill/>
              </a:ln>
              <a:solidFill>
                <a:srgbClr val="000000"/>
              </a:solidFill>
              <a:effectLst/>
              <a:uLnTx/>
              <a:uFillTx/>
              <a:latin typeface="Century Gothic"/>
              <a:sym typeface="Century Gothic"/>
            </a:endParaRPr>
          </a:p>
        </p:txBody>
      </p:sp>
      <p:pic>
        <p:nvPicPr>
          <p:cNvPr id="4" name="Picture 3">
            <a:extLst>
              <a:ext uri="{FF2B5EF4-FFF2-40B4-BE49-F238E27FC236}">
                <a16:creationId xmlns:a16="http://schemas.microsoft.com/office/drawing/2014/main" id="{D122F579-7506-9014-8046-B831F1DF1222}"/>
              </a:ext>
            </a:extLst>
          </p:cNvPr>
          <p:cNvPicPr>
            <a:picLocks noChangeAspect="1"/>
          </p:cNvPicPr>
          <p:nvPr/>
        </p:nvPicPr>
        <p:blipFill>
          <a:blip r:embed="rId5"/>
          <a:stretch>
            <a:fillRect/>
          </a:stretch>
        </p:blipFill>
        <p:spPr>
          <a:xfrm>
            <a:off x="10792818" y="105457"/>
            <a:ext cx="1197673" cy="883390"/>
          </a:xfrm>
          <a:prstGeom prst="rect">
            <a:avLst/>
          </a:prstGeom>
        </p:spPr>
      </p:pic>
      <p:pic>
        <p:nvPicPr>
          <p:cNvPr id="1026" name="Picture 2">
            <a:extLst>
              <a:ext uri="{FF2B5EF4-FFF2-40B4-BE49-F238E27FC236}">
                <a16:creationId xmlns:a16="http://schemas.microsoft.com/office/drawing/2014/main" id="{BFD282FF-6BD8-7176-0957-EF8CE0967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8284" y="5577249"/>
            <a:ext cx="6324601" cy="1175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 </a:t>
            </a:r>
            <a:r>
              <a:rPr lang="en-US" dirty="0"/>
              <a:t>Data Types</a:t>
            </a:r>
          </a:p>
        </p:txBody>
      </p:sp>
      <p:sp>
        <p:nvSpPr>
          <p:cNvPr id="2" name="TextBox 1">
            <a:extLst>
              <a:ext uri="{FF2B5EF4-FFF2-40B4-BE49-F238E27FC236}">
                <a16:creationId xmlns:a16="http://schemas.microsoft.com/office/drawing/2014/main" id="{906922A9-DFE5-3043-7CCB-A29521F08204}"/>
              </a:ext>
            </a:extLst>
          </p:cNvPr>
          <p:cNvSpPr txBox="1"/>
          <p:nvPr/>
        </p:nvSpPr>
        <p:spPr>
          <a:xfrm>
            <a:off x="585788" y="980020"/>
            <a:ext cx="8938356" cy="4616648"/>
          </a:xfrm>
          <a:prstGeom prst="rect">
            <a:avLst/>
          </a:prstGeom>
          <a:noFill/>
        </p:spPr>
        <p:txBody>
          <a:bodyPr wrap="square" rtlCol="0">
            <a:spAutoFit/>
          </a:bodyPr>
          <a:lstStyle/>
          <a:p>
            <a:r>
              <a:rPr lang="en-US" sz="3200" dirty="0"/>
              <a:t>Claims Data</a:t>
            </a:r>
          </a:p>
          <a:p>
            <a:pPr marL="742950" lvl="1" indent="-285750">
              <a:buFont typeface="Arial" panose="020B0604020202020204" pitchFamily="34" charset="0"/>
              <a:buChar char="•"/>
            </a:pPr>
            <a:r>
              <a:rPr lang="en-US" dirty="0"/>
              <a:t>Patient Information </a:t>
            </a:r>
          </a:p>
          <a:p>
            <a:pPr marL="742950" lvl="1" indent="-285750">
              <a:buFont typeface="Arial" panose="020B0604020202020204" pitchFamily="34" charset="0"/>
              <a:buChar char="•"/>
            </a:pPr>
            <a:r>
              <a:rPr lang="en-US" dirty="0"/>
              <a:t>Provider Information </a:t>
            </a:r>
          </a:p>
          <a:p>
            <a:pPr marL="742950" lvl="1" indent="-285750">
              <a:buFont typeface="Arial" panose="020B0604020202020204" pitchFamily="34" charset="0"/>
              <a:buChar char="•"/>
            </a:pPr>
            <a:r>
              <a:rPr lang="en-US" dirty="0"/>
              <a:t>Services Performed</a:t>
            </a:r>
          </a:p>
          <a:p>
            <a:pPr marL="742950" lvl="1" indent="-285750">
              <a:buFont typeface="Arial" panose="020B0604020202020204" pitchFamily="34" charset="0"/>
              <a:buChar char="•"/>
            </a:pPr>
            <a:r>
              <a:rPr lang="en-US" dirty="0"/>
              <a:t>Diagnosis of Condition</a:t>
            </a:r>
          </a:p>
          <a:p>
            <a:pPr lvl="1"/>
            <a:endParaRPr lang="en-US" dirty="0"/>
          </a:p>
          <a:p>
            <a:r>
              <a:rPr lang="en-US" sz="3200" dirty="0"/>
              <a:t>Measure Data</a:t>
            </a:r>
          </a:p>
          <a:p>
            <a:pPr marL="742950" lvl="1" indent="-285750">
              <a:buFont typeface="Arial" panose="020B0604020202020204" pitchFamily="34" charset="0"/>
              <a:buChar char="•"/>
            </a:pPr>
            <a:r>
              <a:rPr lang="en-US" dirty="0"/>
              <a:t>Clinically-based</a:t>
            </a:r>
          </a:p>
          <a:p>
            <a:pPr marL="742950" lvl="1" indent="-285750">
              <a:buFont typeface="Arial" panose="020B0604020202020204" pitchFamily="34" charset="0"/>
              <a:buChar char="•"/>
            </a:pPr>
            <a:r>
              <a:rPr lang="en-US" dirty="0"/>
              <a:t>Measures/Quantifies a Condition</a:t>
            </a:r>
          </a:p>
          <a:p>
            <a:pPr marL="742950" lvl="1" indent="-285750">
              <a:buFont typeface="Arial" panose="020B0604020202020204" pitchFamily="34" charset="0"/>
              <a:buChar char="•"/>
            </a:pPr>
            <a:r>
              <a:rPr lang="en-US" dirty="0"/>
              <a:t>Outcomes/Achievements</a:t>
            </a:r>
          </a:p>
          <a:p>
            <a:pPr lvl="1"/>
            <a:endParaRPr lang="en-US" dirty="0"/>
          </a:p>
          <a:p>
            <a:r>
              <a:rPr lang="en-US" sz="3200" dirty="0"/>
              <a:t>Attribution</a:t>
            </a:r>
          </a:p>
          <a:p>
            <a:pPr marL="742950" lvl="1" indent="-285750">
              <a:buFont typeface="Arial" panose="020B0604020202020204" pitchFamily="34" charset="0"/>
              <a:buChar char="•"/>
            </a:pPr>
            <a:r>
              <a:rPr lang="en-US" dirty="0"/>
              <a:t>Denominators – who falls into a measure/category based on clinical criteria</a:t>
            </a:r>
          </a:p>
          <a:p>
            <a:pPr marL="742950" lvl="1" indent="-285750">
              <a:buFont typeface="Arial" panose="020B0604020202020204" pitchFamily="34" charset="0"/>
              <a:buChar char="•"/>
            </a:pPr>
            <a:r>
              <a:rPr lang="en-US" dirty="0"/>
              <a:t>Accountability – who is responsible for managing the clinical outcome</a:t>
            </a:r>
          </a:p>
        </p:txBody>
      </p:sp>
      <p:pic>
        <p:nvPicPr>
          <p:cNvPr id="4" name="Picture 3">
            <a:extLst>
              <a:ext uri="{FF2B5EF4-FFF2-40B4-BE49-F238E27FC236}">
                <a16:creationId xmlns:a16="http://schemas.microsoft.com/office/drawing/2014/main" id="{883E0A36-7CCA-56B0-F30F-45D583B51184}"/>
              </a:ext>
            </a:extLst>
          </p:cNvPr>
          <p:cNvPicPr>
            <a:picLocks noChangeAspect="1"/>
          </p:cNvPicPr>
          <p:nvPr/>
        </p:nvPicPr>
        <p:blipFill>
          <a:blip r:embed="rId3"/>
          <a:stretch>
            <a:fillRect/>
          </a:stretch>
        </p:blipFill>
        <p:spPr>
          <a:xfrm rot="20836526">
            <a:off x="7695184" y="1157543"/>
            <a:ext cx="1883916" cy="2439483"/>
          </a:xfrm>
          <a:prstGeom prst="rect">
            <a:avLst/>
          </a:prstGeom>
          <a:ln>
            <a:solidFill>
              <a:srgbClr val="154470"/>
            </a:solidFill>
          </a:ln>
        </p:spPr>
      </p:pic>
      <p:pic>
        <p:nvPicPr>
          <p:cNvPr id="6" name="Picture 5">
            <a:extLst>
              <a:ext uri="{FF2B5EF4-FFF2-40B4-BE49-F238E27FC236}">
                <a16:creationId xmlns:a16="http://schemas.microsoft.com/office/drawing/2014/main" id="{4F81947D-F798-705B-38E0-B3B1B54E6C4E}"/>
              </a:ext>
            </a:extLst>
          </p:cNvPr>
          <p:cNvPicPr>
            <a:picLocks noChangeAspect="1"/>
          </p:cNvPicPr>
          <p:nvPr/>
        </p:nvPicPr>
        <p:blipFill>
          <a:blip r:embed="rId4"/>
          <a:stretch>
            <a:fillRect/>
          </a:stretch>
        </p:blipFill>
        <p:spPr>
          <a:xfrm rot="619657">
            <a:off x="9581687" y="1550757"/>
            <a:ext cx="1830210" cy="2333168"/>
          </a:xfrm>
          <a:prstGeom prst="rect">
            <a:avLst/>
          </a:prstGeom>
          <a:ln>
            <a:solidFill>
              <a:srgbClr val="154470"/>
            </a:solidFill>
          </a:ln>
        </p:spPr>
      </p:pic>
    </p:spTree>
    <p:extLst>
      <p:ext uri="{BB962C8B-B14F-4D97-AF65-F5344CB8AC3E}">
        <p14:creationId xmlns:p14="http://schemas.microsoft.com/office/powerpoint/2010/main" val="276061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p:txBody>
          <a:bodyPr/>
          <a:lstStyle/>
          <a:p>
            <a:r>
              <a:rPr lang="en-US" b="1" dirty="0"/>
              <a:t>Quality</a:t>
            </a:r>
            <a:r>
              <a:rPr lang="en-US" dirty="0"/>
              <a:t> </a:t>
            </a:r>
            <a:r>
              <a:rPr lang="en-US" b="1" dirty="0"/>
              <a:t>Programs </a:t>
            </a:r>
            <a:r>
              <a:rPr lang="en-US" dirty="0"/>
              <a:t>Types of Programs</a:t>
            </a:r>
            <a:endParaRPr lang="en-US" b="1" dirty="0"/>
          </a:p>
        </p:txBody>
      </p:sp>
      <p:sp>
        <p:nvSpPr>
          <p:cNvPr id="3" name="Text Placeholder 2">
            <a:extLst>
              <a:ext uri="{FF2B5EF4-FFF2-40B4-BE49-F238E27FC236}">
                <a16:creationId xmlns:a16="http://schemas.microsoft.com/office/drawing/2014/main" id="{C219CD6D-E6EA-276E-3168-0207BFF6626F}"/>
              </a:ext>
            </a:extLst>
          </p:cNvPr>
          <p:cNvSpPr>
            <a:spLocks noGrp="1"/>
          </p:cNvSpPr>
          <p:nvPr>
            <p:ph type="body" sz="quarter" idx="18"/>
          </p:nvPr>
        </p:nvSpPr>
        <p:spPr>
          <a:xfrm>
            <a:off x="752916" y="3252926"/>
            <a:ext cx="3234445" cy="433525"/>
          </a:xfrm>
        </p:spPr>
        <p:txBody>
          <a:bodyPr/>
          <a:lstStyle/>
          <a:p>
            <a:r>
              <a:rPr lang="en-US" dirty="0"/>
              <a:t>Health Center Program Uniform Data System (UDS) Data</a:t>
            </a:r>
          </a:p>
        </p:txBody>
      </p:sp>
      <p:sp>
        <p:nvSpPr>
          <p:cNvPr id="4" name="Text Placeholder 3">
            <a:extLst>
              <a:ext uri="{FF2B5EF4-FFF2-40B4-BE49-F238E27FC236}">
                <a16:creationId xmlns:a16="http://schemas.microsoft.com/office/drawing/2014/main" id="{C5162B9C-236E-F271-FDD7-273FCD914592}"/>
              </a:ext>
            </a:extLst>
          </p:cNvPr>
          <p:cNvSpPr>
            <a:spLocks noGrp="1"/>
          </p:cNvSpPr>
          <p:nvPr>
            <p:ph type="body" sz="quarter" idx="19"/>
          </p:nvPr>
        </p:nvSpPr>
        <p:spPr>
          <a:xfrm>
            <a:off x="752917" y="3789568"/>
            <a:ext cx="3234444" cy="2128736"/>
          </a:xfrm>
        </p:spPr>
        <p:txBody>
          <a:bodyPr/>
          <a:lstStyle/>
          <a:p>
            <a:pPr algn="just"/>
            <a:r>
              <a:rPr lang="en-US" dirty="0"/>
              <a:t>Federally Qualified Health Centers (FQHC)</a:t>
            </a:r>
          </a:p>
          <a:p>
            <a:pPr algn="just"/>
            <a:r>
              <a:rPr lang="en-US" dirty="0"/>
              <a:t>FHQC Look-Alikes</a:t>
            </a:r>
          </a:p>
          <a:p>
            <a:pPr algn="just"/>
            <a:r>
              <a:rPr lang="en-US" dirty="0"/>
              <a:t>Bureau of Health Workforce (BHW) Sites</a:t>
            </a:r>
          </a:p>
        </p:txBody>
      </p:sp>
      <p:sp>
        <p:nvSpPr>
          <p:cNvPr id="5" name="Text Placeholder 4">
            <a:extLst>
              <a:ext uri="{FF2B5EF4-FFF2-40B4-BE49-F238E27FC236}">
                <a16:creationId xmlns:a16="http://schemas.microsoft.com/office/drawing/2014/main" id="{59C32DE1-89B7-570A-5369-7B1DA20D0F5E}"/>
              </a:ext>
            </a:extLst>
          </p:cNvPr>
          <p:cNvSpPr>
            <a:spLocks noGrp="1"/>
          </p:cNvSpPr>
          <p:nvPr>
            <p:ph type="body" sz="quarter" idx="20"/>
          </p:nvPr>
        </p:nvSpPr>
        <p:spPr/>
        <p:txBody>
          <a:bodyPr/>
          <a:lstStyle/>
          <a:p>
            <a:r>
              <a:rPr lang="en-US" dirty="0"/>
              <a:t>Patient Centered Medical Home</a:t>
            </a:r>
          </a:p>
        </p:txBody>
      </p:sp>
      <p:sp>
        <p:nvSpPr>
          <p:cNvPr id="6" name="Text Placeholder 5">
            <a:extLst>
              <a:ext uri="{FF2B5EF4-FFF2-40B4-BE49-F238E27FC236}">
                <a16:creationId xmlns:a16="http://schemas.microsoft.com/office/drawing/2014/main" id="{CC4CEAC9-CAC6-BD70-9AFD-2C81474FB8A8}"/>
              </a:ext>
            </a:extLst>
          </p:cNvPr>
          <p:cNvSpPr>
            <a:spLocks noGrp="1"/>
          </p:cNvSpPr>
          <p:nvPr>
            <p:ph type="body" sz="quarter" idx="21"/>
          </p:nvPr>
        </p:nvSpPr>
        <p:spPr/>
        <p:txBody>
          <a:bodyPr/>
          <a:lstStyle/>
          <a:p>
            <a:r>
              <a:rPr lang="en-US" dirty="0"/>
              <a:t>Patient Centered Medical Homes (PCMH)</a:t>
            </a:r>
          </a:p>
          <a:p>
            <a:r>
              <a:rPr lang="en-US" dirty="0"/>
              <a:t>NYS Patient Centered Medical Home</a:t>
            </a:r>
          </a:p>
          <a:p>
            <a:r>
              <a:rPr lang="en-US" dirty="0"/>
              <a:t>Patient Centered Specialty Practices (PCSP)</a:t>
            </a:r>
          </a:p>
          <a:p>
            <a:r>
              <a:rPr lang="en-US" dirty="0"/>
              <a:t>Distinction in Behavioral Health Integration</a:t>
            </a:r>
          </a:p>
          <a:p>
            <a:r>
              <a:rPr lang="en-US" dirty="0"/>
              <a:t>Diabetes Recognition Program</a:t>
            </a:r>
          </a:p>
          <a:p>
            <a:r>
              <a:rPr lang="en-US" dirty="0"/>
              <a:t>Heart/Stroke Recognition Program</a:t>
            </a:r>
          </a:p>
          <a:p>
            <a:r>
              <a:rPr lang="en-US" dirty="0"/>
              <a:t>Patient-Centered Connected Care</a:t>
            </a:r>
          </a:p>
          <a:p>
            <a:r>
              <a:rPr lang="en-US" dirty="0"/>
              <a:t>Virtual Primary Care and Urgent Care</a:t>
            </a:r>
          </a:p>
        </p:txBody>
      </p:sp>
      <p:sp>
        <p:nvSpPr>
          <p:cNvPr id="7" name="Text Placeholder 6">
            <a:extLst>
              <a:ext uri="{FF2B5EF4-FFF2-40B4-BE49-F238E27FC236}">
                <a16:creationId xmlns:a16="http://schemas.microsoft.com/office/drawing/2014/main" id="{BD57598F-4DEA-E3B0-6F44-E39AE1CDD6E1}"/>
              </a:ext>
            </a:extLst>
          </p:cNvPr>
          <p:cNvSpPr>
            <a:spLocks noGrp="1"/>
          </p:cNvSpPr>
          <p:nvPr>
            <p:ph type="body" sz="quarter" idx="22"/>
          </p:nvPr>
        </p:nvSpPr>
        <p:spPr/>
        <p:txBody>
          <a:bodyPr/>
          <a:lstStyle/>
          <a:p>
            <a:r>
              <a:rPr lang="en-US" dirty="0"/>
              <a:t>MIPS/MACRA</a:t>
            </a:r>
          </a:p>
        </p:txBody>
      </p:sp>
      <p:sp>
        <p:nvSpPr>
          <p:cNvPr id="8" name="Text Placeholder 7">
            <a:extLst>
              <a:ext uri="{FF2B5EF4-FFF2-40B4-BE49-F238E27FC236}">
                <a16:creationId xmlns:a16="http://schemas.microsoft.com/office/drawing/2014/main" id="{39385142-CD7F-F138-61A5-304EF6332FDC}"/>
              </a:ext>
            </a:extLst>
          </p:cNvPr>
          <p:cNvSpPr>
            <a:spLocks noGrp="1"/>
          </p:cNvSpPr>
          <p:nvPr>
            <p:ph type="body" sz="quarter" idx="23"/>
          </p:nvPr>
        </p:nvSpPr>
        <p:spPr/>
        <p:txBody>
          <a:bodyPr/>
          <a:lstStyle/>
          <a:p>
            <a:r>
              <a:rPr lang="en-US" dirty="0"/>
              <a:t>Meaningful Use Program [2009-2017]</a:t>
            </a:r>
          </a:p>
          <a:p>
            <a:r>
              <a:rPr lang="en-US" dirty="0"/>
              <a:t>Traditional MIPS</a:t>
            </a:r>
          </a:p>
          <a:p>
            <a:r>
              <a:rPr lang="en-US" dirty="0"/>
              <a:t>APM Performance Pathway</a:t>
            </a:r>
          </a:p>
          <a:p>
            <a:r>
              <a:rPr lang="en-US" dirty="0"/>
              <a:t>MIPS Value Pathway</a:t>
            </a:r>
          </a:p>
        </p:txBody>
      </p:sp>
      <p:pic>
        <p:nvPicPr>
          <p:cNvPr id="13" name="Picture Placeholder 12" descr="A blue and red logo&#10;&#10;Description automatically generated">
            <a:extLst>
              <a:ext uri="{FF2B5EF4-FFF2-40B4-BE49-F238E27FC236}">
                <a16:creationId xmlns:a16="http://schemas.microsoft.com/office/drawing/2014/main" id="{CC38C57B-BB08-90E7-4DB6-C20F0C8D3148}"/>
              </a:ext>
            </a:extLst>
          </p:cNvPr>
          <p:cNvPicPr>
            <a:picLocks noGrp="1" noChangeAspect="1"/>
          </p:cNvPicPr>
          <p:nvPr>
            <p:ph type="pic" sz="quarter" idx="24"/>
          </p:nvPr>
        </p:nvPicPr>
        <p:blipFill>
          <a:blip r:embed="rId3"/>
          <a:srcRect t="2404" b="2404"/>
          <a:stretch>
            <a:fillRect/>
          </a:stretch>
        </p:blipFill>
        <p:spPr>
          <a:xfrm>
            <a:off x="752036" y="1100347"/>
            <a:ext cx="3235325" cy="2049462"/>
          </a:xfrm>
        </p:spPr>
      </p:pic>
      <p:pic>
        <p:nvPicPr>
          <p:cNvPr id="15" name="Picture Placeholder 14" descr="A logo with blue and red letters&#10;&#10;Description automatically generated">
            <a:extLst>
              <a:ext uri="{FF2B5EF4-FFF2-40B4-BE49-F238E27FC236}">
                <a16:creationId xmlns:a16="http://schemas.microsoft.com/office/drawing/2014/main" id="{247598E4-183F-D6FD-B690-E95CF8179F52}"/>
              </a:ext>
            </a:extLst>
          </p:cNvPr>
          <p:cNvPicPr>
            <a:picLocks noGrp="1" noChangeAspect="1"/>
          </p:cNvPicPr>
          <p:nvPr>
            <p:ph type="pic" sz="quarter" idx="25"/>
          </p:nvPr>
        </p:nvPicPr>
        <p:blipFill>
          <a:blip r:embed="rId4"/>
          <a:srcRect t="18327" b="18327"/>
          <a:stretch>
            <a:fillRect/>
          </a:stretch>
        </p:blipFill>
        <p:spPr/>
      </p:pic>
      <p:pic>
        <p:nvPicPr>
          <p:cNvPr id="17" name="Picture Placeholder 16" descr="A blue and yellow logo&#10;&#10;Description automatically generated">
            <a:extLst>
              <a:ext uri="{FF2B5EF4-FFF2-40B4-BE49-F238E27FC236}">
                <a16:creationId xmlns:a16="http://schemas.microsoft.com/office/drawing/2014/main" id="{478086EE-C2E6-D425-F15C-7C438DBEBFB4}"/>
              </a:ext>
            </a:extLst>
          </p:cNvPr>
          <p:cNvPicPr>
            <a:picLocks noGrp="1" noChangeAspect="1"/>
          </p:cNvPicPr>
          <p:nvPr>
            <p:ph type="pic" sz="quarter" idx="26"/>
          </p:nvPr>
        </p:nvPicPr>
        <p:blipFill>
          <a:blip r:embed="rId5"/>
          <a:srcRect t="13802" b="13802"/>
          <a:stretch>
            <a:fillRect/>
          </a:stretch>
        </p:blipFill>
        <p:spPr/>
      </p:pic>
    </p:spTree>
    <p:extLst>
      <p:ext uri="{BB962C8B-B14F-4D97-AF65-F5344CB8AC3E}">
        <p14:creationId xmlns:p14="http://schemas.microsoft.com/office/powerpoint/2010/main" val="17824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p:txBody>
          <a:bodyPr/>
          <a:lstStyle/>
          <a:p>
            <a:r>
              <a:rPr lang="en-US" b="1" dirty="0"/>
              <a:t>Quality</a:t>
            </a:r>
            <a:r>
              <a:rPr lang="en-US" dirty="0"/>
              <a:t> </a:t>
            </a:r>
            <a:r>
              <a:rPr lang="en-US" b="1" dirty="0"/>
              <a:t>Programs </a:t>
            </a:r>
            <a:r>
              <a:rPr lang="en-US" dirty="0"/>
              <a:t>HRSA UDS</a:t>
            </a:r>
            <a:endParaRPr lang="en-US" b="1" dirty="0"/>
          </a:p>
        </p:txBody>
      </p:sp>
      <p:sp>
        <p:nvSpPr>
          <p:cNvPr id="3" name="Text Placeholder 2">
            <a:extLst>
              <a:ext uri="{FF2B5EF4-FFF2-40B4-BE49-F238E27FC236}">
                <a16:creationId xmlns:a16="http://schemas.microsoft.com/office/drawing/2014/main" id="{C219CD6D-E6EA-276E-3168-0207BFF6626F}"/>
              </a:ext>
            </a:extLst>
          </p:cNvPr>
          <p:cNvSpPr>
            <a:spLocks noGrp="1"/>
          </p:cNvSpPr>
          <p:nvPr>
            <p:ph type="body" sz="quarter" idx="18"/>
          </p:nvPr>
        </p:nvSpPr>
        <p:spPr>
          <a:xfrm>
            <a:off x="904488" y="3212237"/>
            <a:ext cx="2896242" cy="433525"/>
          </a:xfrm>
        </p:spPr>
        <p:txBody>
          <a:bodyPr/>
          <a:lstStyle/>
          <a:p>
            <a:pPr algn="ctr"/>
            <a:r>
              <a:rPr lang="en-US" sz="2800" dirty="0"/>
              <a:t>UDS &amp; UDS+</a:t>
            </a:r>
          </a:p>
        </p:txBody>
      </p:sp>
      <p:sp>
        <p:nvSpPr>
          <p:cNvPr id="4" name="Text Placeholder 3">
            <a:extLst>
              <a:ext uri="{FF2B5EF4-FFF2-40B4-BE49-F238E27FC236}">
                <a16:creationId xmlns:a16="http://schemas.microsoft.com/office/drawing/2014/main" id="{C5162B9C-236E-F271-FDD7-273FCD914592}"/>
              </a:ext>
            </a:extLst>
          </p:cNvPr>
          <p:cNvSpPr>
            <a:spLocks noGrp="1"/>
          </p:cNvSpPr>
          <p:nvPr>
            <p:ph type="body" sz="quarter" idx="19"/>
          </p:nvPr>
        </p:nvSpPr>
        <p:spPr>
          <a:xfrm>
            <a:off x="585281" y="3746123"/>
            <a:ext cx="3534656" cy="2524047"/>
          </a:xfrm>
        </p:spPr>
        <p:txBody>
          <a:bodyPr/>
          <a:lstStyle/>
          <a:p>
            <a:pPr algn="ctr"/>
            <a:r>
              <a:rPr lang="en-US" sz="1600" b="1" dirty="0"/>
              <a:t>Measures</a:t>
            </a:r>
          </a:p>
          <a:p>
            <a:pPr algn="ctr"/>
            <a:r>
              <a:rPr lang="en-US" sz="1600" dirty="0"/>
              <a:t>18 with 900 data fields</a:t>
            </a:r>
          </a:p>
          <a:p>
            <a:pPr algn="ctr"/>
            <a:endParaRPr lang="en-US" sz="1600" b="1" dirty="0"/>
          </a:p>
          <a:p>
            <a:pPr algn="ctr"/>
            <a:r>
              <a:rPr lang="en-US" sz="1600" b="1" dirty="0"/>
              <a:t>Measure Period</a:t>
            </a:r>
          </a:p>
          <a:p>
            <a:pPr algn="ctr"/>
            <a:r>
              <a:rPr lang="en-US" sz="1600" dirty="0"/>
              <a:t>Calendar Year</a:t>
            </a:r>
          </a:p>
          <a:p>
            <a:pPr algn="ctr"/>
            <a:endParaRPr lang="en-US" sz="1600" dirty="0"/>
          </a:p>
          <a:p>
            <a:pPr algn="ctr"/>
            <a:r>
              <a:rPr lang="en-US" sz="1600" b="1" dirty="0"/>
              <a:t>Data Submission</a:t>
            </a:r>
          </a:p>
          <a:p>
            <a:pPr algn="ctr"/>
            <a:r>
              <a:rPr lang="en-US" sz="1600" dirty="0"/>
              <a:t>January 1 – February 15</a:t>
            </a:r>
          </a:p>
          <a:p>
            <a:pPr algn="ctr"/>
            <a:endParaRPr lang="en-US" sz="1100" dirty="0"/>
          </a:p>
          <a:p>
            <a:pPr algn="ctr"/>
            <a:r>
              <a:rPr lang="en-US" sz="1100" dirty="0"/>
              <a:t>https://data.hrsa.gov/</a:t>
            </a:r>
          </a:p>
        </p:txBody>
      </p:sp>
      <p:sp>
        <p:nvSpPr>
          <p:cNvPr id="5" name="Text Placeholder 4">
            <a:extLst>
              <a:ext uri="{FF2B5EF4-FFF2-40B4-BE49-F238E27FC236}">
                <a16:creationId xmlns:a16="http://schemas.microsoft.com/office/drawing/2014/main" id="{59C32DE1-89B7-570A-5369-7B1DA20D0F5E}"/>
              </a:ext>
            </a:extLst>
          </p:cNvPr>
          <p:cNvSpPr>
            <a:spLocks noGrp="1"/>
          </p:cNvSpPr>
          <p:nvPr>
            <p:ph type="body" sz="quarter" idx="20"/>
          </p:nvPr>
        </p:nvSpPr>
        <p:spPr>
          <a:xfrm>
            <a:off x="4055759" y="1099928"/>
            <a:ext cx="3574643" cy="433525"/>
          </a:xfrm>
        </p:spPr>
        <p:txBody>
          <a:bodyPr/>
          <a:lstStyle/>
          <a:p>
            <a:r>
              <a:rPr lang="en-US" dirty="0"/>
              <a:t>UDS Data Tables</a:t>
            </a:r>
          </a:p>
        </p:txBody>
      </p:sp>
      <p:sp>
        <p:nvSpPr>
          <p:cNvPr id="6" name="Text Placeholder 5">
            <a:extLst>
              <a:ext uri="{FF2B5EF4-FFF2-40B4-BE49-F238E27FC236}">
                <a16:creationId xmlns:a16="http://schemas.microsoft.com/office/drawing/2014/main" id="{CC4CEAC9-CAC6-BD70-9AFD-2C81474FB8A8}"/>
              </a:ext>
            </a:extLst>
          </p:cNvPr>
          <p:cNvSpPr>
            <a:spLocks noGrp="1"/>
          </p:cNvSpPr>
          <p:nvPr>
            <p:ph type="body" sz="quarter" idx="21"/>
          </p:nvPr>
        </p:nvSpPr>
        <p:spPr>
          <a:xfrm>
            <a:off x="4119937" y="1377215"/>
            <a:ext cx="4599638" cy="2128736"/>
          </a:xfrm>
        </p:spPr>
        <p:txBody>
          <a:bodyPr/>
          <a:lstStyle/>
          <a:p>
            <a:pPr marL="171450" indent="-171450">
              <a:buFont typeface="Arial" panose="020B0604020202020204" pitchFamily="34" charset="0"/>
              <a:buChar char="•"/>
            </a:pPr>
            <a:r>
              <a:rPr lang="en-US" dirty="0"/>
              <a:t>Patients by Age and by Sex Assigned at Birth</a:t>
            </a:r>
          </a:p>
          <a:p>
            <a:pPr marL="171450" indent="-171450">
              <a:buFont typeface="Arial" panose="020B0604020202020204" pitchFamily="34" charset="0"/>
              <a:buChar char="•"/>
            </a:pPr>
            <a:r>
              <a:rPr lang="en-US" dirty="0"/>
              <a:t>Demographic Characteristics</a:t>
            </a:r>
          </a:p>
          <a:p>
            <a:pPr marL="171450" indent="-171450">
              <a:buFont typeface="Arial" panose="020B0604020202020204" pitchFamily="34" charset="0"/>
              <a:buChar char="•"/>
            </a:pPr>
            <a:r>
              <a:rPr lang="en-US" dirty="0"/>
              <a:t>Selected Patient Characteristics</a:t>
            </a:r>
          </a:p>
          <a:p>
            <a:pPr marL="171450" indent="-171450">
              <a:buFont typeface="Arial" panose="020B0604020202020204" pitchFamily="34" charset="0"/>
              <a:buChar char="•"/>
            </a:pPr>
            <a:r>
              <a:rPr lang="en-US" dirty="0"/>
              <a:t>Staffing and Utilization</a:t>
            </a:r>
          </a:p>
          <a:p>
            <a:pPr marL="171450" indent="-171450">
              <a:buFont typeface="Arial" panose="020B0604020202020204" pitchFamily="34" charset="0"/>
              <a:buChar char="•"/>
            </a:pPr>
            <a:r>
              <a:rPr lang="en-US" dirty="0"/>
              <a:t>Selected Service Detail Addendum</a:t>
            </a:r>
          </a:p>
          <a:p>
            <a:pPr marL="171450" indent="-171450">
              <a:buFont typeface="Arial" panose="020B0604020202020204" pitchFamily="34" charset="0"/>
              <a:buChar char="•"/>
            </a:pPr>
            <a:r>
              <a:rPr lang="en-US" dirty="0"/>
              <a:t>Selected Diagnoses and Services Rendered</a:t>
            </a:r>
          </a:p>
          <a:p>
            <a:pPr marL="171450" indent="-171450">
              <a:buFont typeface="Arial" panose="020B0604020202020204" pitchFamily="34" charset="0"/>
              <a:buChar char="•"/>
            </a:pPr>
            <a:r>
              <a:rPr lang="en-US" dirty="0"/>
              <a:t>Quality of Care Measures</a:t>
            </a:r>
          </a:p>
          <a:p>
            <a:pPr marL="171450" indent="-171450">
              <a:buFont typeface="Arial" panose="020B0604020202020204" pitchFamily="34" charset="0"/>
              <a:buChar char="•"/>
            </a:pPr>
            <a:r>
              <a:rPr lang="en-US" dirty="0"/>
              <a:t>Health Outcomes and Disparities</a:t>
            </a:r>
          </a:p>
          <a:p>
            <a:pPr marL="171450" indent="-171450">
              <a:buFont typeface="Arial" panose="020B0604020202020204" pitchFamily="34" charset="0"/>
              <a:buChar char="•"/>
            </a:pPr>
            <a:r>
              <a:rPr lang="en-US" dirty="0"/>
              <a:t>Financial Costs</a:t>
            </a:r>
          </a:p>
          <a:p>
            <a:pPr marL="171450" indent="-171450">
              <a:buFont typeface="Arial" panose="020B0604020202020204" pitchFamily="34" charset="0"/>
              <a:buChar char="•"/>
            </a:pPr>
            <a:r>
              <a:rPr lang="en-US" dirty="0"/>
              <a:t>Patient Related Revenue</a:t>
            </a:r>
          </a:p>
          <a:p>
            <a:pPr marL="171450" indent="-171450">
              <a:buFont typeface="Arial" panose="020B0604020202020204" pitchFamily="34" charset="0"/>
              <a:buChar char="•"/>
            </a:pPr>
            <a:r>
              <a:rPr lang="en-US" dirty="0"/>
              <a:t>Other Revenues</a:t>
            </a:r>
          </a:p>
          <a:p>
            <a:pPr marL="171450" indent="-171450">
              <a:buFont typeface="Arial" panose="020B0604020202020204" pitchFamily="34" charset="0"/>
              <a:buChar char="•"/>
            </a:pPr>
            <a:r>
              <a:rPr lang="en-US" dirty="0"/>
              <a:t>EHR: Health Center Health Information Technology (HIT) Capabilities</a:t>
            </a:r>
          </a:p>
          <a:p>
            <a:pPr marL="171450" indent="-171450">
              <a:buFont typeface="Arial" panose="020B0604020202020204" pitchFamily="34" charset="0"/>
              <a:buChar char="•"/>
            </a:pPr>
            <a:r>
              <a:rPr lang="en-US" dirty="0"/>
              <a:t>ODE: Other Data Elements</a:t>
            </a:r>
          </a:p>
          <a:p>
            <a:pPr marL="171450" indent="-171450">
              <a:buFont typeface="Arial" panose="020B0604020202020204" pitchFamily="34" charset="0"/>
              <a:buChar char="•"/>
            </a:pPr>
            <a:r>
              <a:rPr lang="en-US" dirty="0"/>
              <a:t>WFC: Workforce</a:t>
            </a:r>
          </a:p>
        </p:txBody>
      </p:sp>
      <p:pic>
        <p:nvPicPr>
          <p:cNvPr id="13" name="Picture Placeholder 12" descr="A blue and red logo&#10;&#10;Description automatically generated">
            <a:extLst>
              <a:ext uri="{FF2B5EF4-FFF2-40B4-BE49-F238E27FC236}">
                <a16:creationId xmlns:a16="http://schemas.microsoft.com/office/drawing/2014/main" id="{CC38C57B-BB08-90E7-4DB6-C20F0C8D3148}"/>
              </a:ext>
            </a:extLst>
          </p:cNvPr>
          <p:cNvPicPr>
            <a:picLocks noGrp="1" noChangeAspect="1"/>
          </p:cNvPicPr>
          <p:nvPr>
            <p:ph type="pic" sz="quarter" idx="24"/>
          </p:nvPr>
        </p:nvPicPr>
        <p:blipFill>
          <a:blip r:embed="rId3"/>
          <a:srcRect t="2404" b="2404"/>
          <a:stretch>
            <a:fillRect/>
          </a:stretch>
        </p:blipFill>
        <p:spPr>
          <a:xfrm>
            <a:off x="668688" y="1001807"/>
            <a:ext cx="3235325" cy="2049462"/>
          </a:xfrm>
        </p:spPr>
      </p:pic>
      <p:pic>
        <p:nvPicPr>
          <p:cNvPr id="25" name="Picture Placeholder 24" descr="A close-up of a manual">
            <a:extLst>
              <a:ext uri="{FF2B5EF4-FFF2-40B4-BE49-F238E27FC236}">
                <a16:creationId xmlns:a16="http://schemas.microsoft.com/office/drawing/2014/main" id="{AB2886B4-CE6E-E7AD-DE8A-FF14A2050D3D}"/>
              </a:ext>
            </a:extLst>
          </p:cNvPr>
          <p:cNvPicPr>
            <a:picLocks noGrp="1" noChangeAspect="1"/>
          </p:cNvPicPr>
          <p:nvPr>
            <p:ph type="pic" sz="quarter" idx="25"/>
          </p:nvPr>
        </p:nvPicPr>
        <p:blipFill>
          <a:blip r:embed="rId4"/>
          <a:srcRect l="1578" r="1578"/>
          <a:stretch>
            <a:fillRect/>
          </a:stretch>
        </p:blipFill>
        <p:spPr>
          <a:xfrm>
            <a:off x="8530394" y="1366871"/>
            <a:ext cx="3314465" cy="4484593"/>
          </a:xfrm>
        </p:spPr>
      </p:pic>
      <p:sp>
        <p:nvSpPr>
          <p:cNvPr id="26" name="Text Placeholder 4">
            <a:extLst>
              <a:ext uri="{FF2B5EF4-FFF2-40B4-BE49-F238E27FC236}">
                <a16:creationId xmlns:a16="http://schemas.microsoft.com/office/drawing/2014/main" id="{9DD35CD9-B119-0776-B90E-7B707A6FDA75}"/>
              </a:ext>
            </a:extLst>
          </p:cNvPr>
          <p:cNvSpPr txBox="1">
            <a:spLocks/>
          </p:cNvSpPr>
          <p:nvPr/>
        </p:nvSpPr>
        <p:spPr>
          <a:xfrm>
            <a:off x="4055758" y="4250368"/>
            <a:ext cx="3574643" cy="433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154470"/>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UDS Exclusions</a:t>
            </a:r>
          </a:p>
        </p:txBody>
      </p:sp>
      <p:sp>
        <p:nvSpPr>
          <p:cNvPr id="27" name="Text Placeholder 5">
            <a:extLst>
              <a:ext uri="{FF2B5EF4-FFF2-40B4-BE49-F238E27FC236}">
                <a16:creationId xmlns:a16="http://schemas.microsoft.com/office/drawing/2014/main" id="{2AD451BD-E910-46CB-7BB3-B850A03BEEDE}"/>
              </a:ext>
            </a:extLst>
          </p:cNvPr>
          <p:cNvSpPr txBox="1">
            <a:spLocks/>
          </p:cNvSpPr>
          <p:nvPr/>
        </p:nvSpPr>
        <p:spPr>
          <a:xfrm>
            <a:off x="4119937" y="4515867"/>
            <a:ext cx="4599638" cy="212873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dirty="0"/>
              <a:t>Health Screenings or outreach services</a:t>
            </a:r>
          </a:p>
          <a:p>
            <a:pPr marL="171450" indent="-171450">
              <a:buFont typeface="Arial" panose="020B0604020202020204" pitchFamily="34" charset="0"/>
              <a:buChar char="•"/>
            </a:pPr>
            <a:r>
              <a:rPr lang="en-US" dirty="0"/>
              <a:t>Group visits [except Behavioral Health]</a:t>
            </a:r>
          </a:p>
          <a:p>
            <a:pPr marL="171450" indent="-171450">
              <a:buFont typeface="Arial" panose="020B0604020202020204" pitchFamily="34" charset="0"/>
              <a:buChar char="•"/>
            </a:pPr>
            <a:r>
              <a:rPr lang="en-US" dirty="0"/>
              <a:t>Services required to perform tests (i.e. collecting specimen)</a:t>
            </a:r>
          </a:p>
          <a:p>
            <a:pPr marL="171450" indent="-171450">
              <a:buFont typeface="Arial" panose="020B0604020202020204" pitchFamily="34" charset="0"/>
              <a:buChar char="•"/>
            </a:pPr>
            <a:r>
              <a:rPr lang="en-US" dirty="0"/>
              <a:t>Dispensing or administering medications</a:t>
            </a:r>
          </a:p>
          <a:p>
            <a:pPr marL="171450" indent="-171450">
              <a:buFont typeface="Arial" panose="020B0604020202020204" pitchFamily="34" charset="0"/>
              <a:buChar char="•"/>
            </a:pPr>
            <a:r>
              <a:rPr lang="en-US" dirty="0"/>
              <a:t>Health status checks (i.e. blood pressure, health history, etc)</a:t>
            </a:r>
          </a:p>
          <a:p>
            <a:pPr marL="171450" indent="-171450">
              <a:buFont typeface="Arial" panose="020B0604020202020204" pitchFamily="34" charset="0"/>
              <a:buChar char="•"/>
            </a:pPr>
            <a:r>
              <a:rPr lang="en-US" dirty="0"/>
              <a:t>Services under Women, Infant, and Children Program</a:t>
            </a:r>
          </a:p>
        </p:txBody>
      </p:sp>
    </p:spTree>
    <p:extLst>
      <p:ext uri="{BB962C8B-B14F-4D97-AF65-F5344CB8AC3E}">
        <p14:creationId xmlns:p14="http://schemas.microsoft.com/office/powerpoint/2010/main" val="1828594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p:txBody>
          <a:bodyPr/>
          <a:lstStyle/>
          <a:p>
            <a:r>
              <a:rPr lang="en-US" b="1" dirty="0"/>
              <a:t>Quality</a:t>
            </a:r>
            <a:r>
              <a:rPr lang="en-US" dirty="0"/>
              <a:t> </a:t>
            </a:r>
            <a:r>
              <a:rPr lang="en-US" b="1" dirty="0"/>
              <a:t>Programs </a:t>
            </a:r>
            <a:r>
              <a:rPr lang="en-US" dirty="0"/>
              <a:t>NCQA Patient Centered Medical Home (PCMH)</a:t>
            </a:r>
            <a:endParaRPr lang="en-US" b="1" dirty="0"/>
          </a:p>
        </p:txBody>
      </p:sp>
      <p:sp>
        <p:nvSpPr>
          <p:cNvPr id="3" name="Text Placeholder 2">
            <a:extLst>
              <a:ext uri="{FF2B5EF4-FFF2-40B4-BE49-F238E27FC236}">
                <a16:creationId xmlns:a16="http://schemas.microsoft.com/office/drawing/2014/main" id="{C219CD6D-E6EA-276E-3168-0207BFF6626F}"/>
              </a:ext>
            </a:extLst>
          </p:cNvPr>
          <p:cNvSpPr>
            <a:spLocks noGrp="1"/>
          </p:cNvSpPr>
          <p:nvPr>
            <p:ph type="body" sz="quarter" idx="18"/>
          </p:nvPr>
        </p:nvSpPr>
        <p:spPr>
          <a:xfrm>
            <a:off x="4325564" y="3252925"/>
            <a:ext cx="3234445" cy="433525"/>
          </a:xfrm>
        </p:spPr>
        <p:txBody>
          <a:bodyPr/>
          <a:lstStyle/>
          <a:p>
            <a:r>
              <a:rPr lang="en-US" dirty="0"/>
              <a:t>Six Concepts</a:t>
            </a:r>
          </a:p>
        </p:txBody>
      </p:sp>
      <p:sp>
        <p:nvSpPr>
          <p:cNvPr id="5" name="Text Placeholder 4">
            <a:extLst>
              <a:ext uri="{FF2B5EF4-FFF2-40B4-BE49-F238E27FC236}">
                <a16:creationId xmlns:a16="http://schemas.microsoft.com/office/drawing/2014/main" id="{59C32DE1-89B7-570A-5369-7B1DA20D0F5E}"/>
              </a:ext>
            </a:extLst>
          </p:cNvPr>
          <p:cNvSpPr>
            <a:spLocks noGrp="1"/>
          </p:cNvSpPr>
          <p:nvPr>
            <p:ph type="body" sz="quarter" idx="20"/>
          </p:nvPr>
        </p:nvSpPr>
        <p:spPr>
          <a:xfrm>
            <a:off x="271151" y="2965297"/>
            <a:ext cx="4024111" cy="433525"/>
          </a:xfrm>
        </p:spPr>
        <p:txBody>
          <a:bodyPr/>
          <a:lstStyle/>
          <a:p>
            <a:pPr algn="ctr"/>
            <a:r>
              <a:rPr lang="en-US" sz="2800" dirty="0"/>
              <a:t>Patient Centered Medical Home</a:t>
            </a:r>
          </a:p>
        </p:txBody>
      </p:sp>
      <p:sp>
        <p:nvSpPr>
          <p:cNvPr id="6" name="Text Placeholder 5">
            <a:extLst>
              <a:ext uri="{FF2B5EF4-FFF2-40B4-BE49-F238E27FC236}">
                <a16:creationId xmlns:a16="http://schemas.microsoft.com/office/drawing/2014/main" id="{CC4CEAC9-CAC6-BD70-9AFD-2C81474FB8A8}"/>
              </a:ext>
            </a:extLst>
          </p:cNvPr>
          <p:cNvSpPr>
            <a:spLocks noGrp="1"/>
          </p:cNvSpPr>
          <p:nvPr>
            <p:ph type="body" sz="quarter" idx="21"/>
          </p:nvPr>
        </p:nvSpPr>
        <p:spPr>
          <a:xfrm>
            <a:off x="4325564" y="3596762"/>
            <a:ext cx="3638290" cy="2128736"/>
          </a:xfrm>
        </p:spPr>
        <p:txBody>
          <a:bodyPr/>
          <a:lstStyle/>
          <a:p>
            <a:pPr marL="171450" indent="-171450">
              <a:buFont typeface="Arial" panose="020B0604020202020204" pitchFamily="34" charset="0"/>
              <a:buChar char="•"/>
            </a:pPr>
            <a:r>
              <a:rPr lang="en-US" dirty="0"/>
              <a:t>Team-based Care &amp; Practice Organization</a:t>
            </a:r>
          </a:p>
          <a:p>
            <a:pPr marL="171450" indent="-171450">
              <a:buFont typeface="Arial" panose="020B0604020202020204" pitchFamily="34" charset="0"/>
              <a:buChar char="•"/>
            </a:pPr>
            <a:r>
              <a:rPr lang="en-US" dirty="0"/>
              <a:t>Knowing &amp; Managing Your Patients</a:t>
            </a:r>
          </a:p>
          <a:p>
            <a:pPr marL="171450" indent="-171450">
              <a:buFont typeface="Arial" panose="020B0604020202020204" pitchFamily="34" charset="0"/>
              <a:buChar char="•"/>
            </a:pPr>
            <a:r>
              <a:rPr lang="en-US" dirty="0"/>
              <a:t>Patient-Centered Access &amp; Continuity</a:t>
            </a:r>
          </a:p>
          <a:p>
            <a:pPr marL="171450" indent="-171450">
              <a:buFont typeface="Arial" panose="020B0604020202020204" pitchFamily="34" charset="0"/>
              <a:buChar char="•"/>
            </a:pPr>
            <a:r>
              <a:rPr lang="en-US" dirty="0"/>
              <a:t>Care Management &amp; Support</a:t>
            </a:r>
          </a:p>
          <a:p>
            <a:pPr marL="171450" indent="-171450">
              <a:buFont typeface="Arial" panose="020B0604020202020204" pitchFamily="34" charset="0"/>
              <a:buChar char="•"/>
            </a:pPr>
            <a:r>
              <a:rPr lang="en-US" dirty="0"/>
              <a:t>Coordinating Care and Care Transitions</a:t>
            </a:r>
          </a:p>
          <a:p>
            <a:pPr marL="171450" indent="-171450">
              <a:buFont typeface="Arial" panose="020B0604020202020204" pitchFamily="34" charset="0"/>
              <a:buChar char="•"/>
            </a:pPr>
            <a:r>
              <a:rPr lang="en-US" dirty="0"/>
              <a:t>Performance and Quality Improvement</a:t>
            </a:r>
          </a:p>
          <a:p>
            <a:endParaRPr lang="en-US" dirty="0"/>
          </a:p>
          <a:p>
            <a:endParaRPr lang="en-US" dirty="0"/>
          </a:p>
          <a:p>
            <a:endParaRPr lang="en-US" dirty="0"/>
          </a:p>
          <a:p>
            <a:endParaRPr lang="en-US" dirty="0"/>
          </a:p>
          <a:p>
            <a:endParaRPr lang="en-US" dirty="0"/>
          </a:p>
          <a:p>
            <a:r>
              <a:rPr lang="en-US" sz="900" dirty="0"/>
              <a:t>https://www.ncqa.org/programs/health-care-providers-practices/patient-centered-medical-home-pcmh/</a:t>
            </a:r>
          </a:p>
          <a:p>
            <a:endParaRPr lang="en-US" dirty="0"/>
          </a:p>
          <a:p>
            <a:endParaRPr lang="en-US" dirty="0"/>
          </a:p>
        </p:txBody>
      </p:sp>
      <p:sp>
        <p:nvSpPr>
          <p:cNvPr id="7" name="Text Placeholder 6">
            <a:extLst>
              <a:ext uri="{FF2B5EF4-FFF2-40B4-BE49-F238E27FC236}">
                <a16:creationId xmlns:a16="http://schemas.microsoft.com/office/drawing/2014/main" id="{BD57598F-4DEA-E3B0-6F44-E39AE1CDD6E1}"/>
              </a:ext>
            </a:extLst>
          </p:cNvPr>
          <p:cNvSpPr>
            <a:spLocks noGrp="1"/>
          </p:cNvSpPr>
          <p:nvPr>
            <p:ph type="body" sz="quarter" idx="22"/>
          </p:nvPr>
        </p:nvSpPr>
        <p:spPr>
          <a:xfrm>
            <a:off x="7963854" y="851819"/>
            <a:ext cx="3234445" cy="433525"/>
          </a:xfrm>
        </p:spPr>
        <p:txBody>
          <a:bodyPr/>
          <a:lstStyle/>
          <a:p>
            <a:r>
              <a:rPr lang="en-US" dirty="0"/>
              <a:t>Sample of Core Measures </a:t>
            </a:r>
          </a:p>
        </p:txBody>
      </p:sp>
      <p:sp>
        <p:nvSpPr>
          <p:cNvPr id="8" name="Text Placeholder 7">
            <a:extLst>
              <a:ext uri="{FF2B5EF4-FFF2-40B4-BE49-F238E27FC236}">
                <a16:creationId xmlns:a16="http://schemas.microsoft.com/office/drawing/2014/main" id="{39385142-CD7F-F138-61A5-304EF6332FDC}"/>
              </a:ext>
            </a:extLst>
          </p:cNvPr>
          <p:cNvSpPr>
            <a:spLocks noGrp="1"/>
          </p:cNvSpPr>
          <p:nvPr>
            <p:ph type="body" sz="quarter" idx="23"/>
          </p:nvPr>
        </p:nvSpPr>
        <p:spPr>
          <a:xfrm>
            <a:off x="7963854" y="1173814"/>
            <a:ext cx="3963978" cy="4551684"/>
          </a:xfrm>
        </p:spPr>
        <p:txBody>
          <a:bodyPr/>
          <a:lstStyle/>
          <a:p>
            <a:pPr marL="171450" indent="-171450">
              <a:buFont typeface="Arial" panose="020B0604020202020204" pitchFamily="34" charset="0"/>
              <a:buChar char="•"/>
            </a:pPr>
            <a:r>
              <a:rPr lang="en-US" dirty="0"/>
              <a:t>PCMH Transformation Team Leads</a:t>
            </a:r>
          </a:p>
          <a:p>
            <a:pPr marL="171450" indent="-171450">
              <a:buFont typeface="Arial" panose="020B0604020202020204" pitchFamily="34" charset="0"/>
              <a:buChar char="•"/>
            </a:pPr>
            <a:r>
              <a:rPr lang="en-US" dirty="0"/>
              <a:t>Structure &amp; Staff Responsibilities</a:t>
            </a:r>
          </a:p>
          <a:p>
            <a:pPr marL="171450" indent="-171450">
              <a:buFont typeface="Arial" panose="020B0604020202020204" pitchFamily="34" charset="0"/>
              <a:buChar char="•"/>
            </a:pPr>
            <a:r>
              <a:rPr lang="en-US" dirty="0"/>
              <a:t>Individual Patient Care Meetings/Communication</a:t>
            </a:r>
          </a:p>
          <a:p>
            <a:pPr marL="171450" indent="-171450">
              <a:buFont typeface="Arial" panose="020B0604020202020204" pitchFamily="34" charset="0"/>
              <a:buChar char="•"/>
            </a:pPr>
            <a:r>
              <a:rPr lang="en-US" dirty="0"/>
              <a:t>Staff Involvement in Quality Improvement</a:t>
            </a:r>
          </a:p>
          <a:p>
            <a:pPr marL="171450" indent="-171450">
              <a:buFont typeface="Arial" panose="020B0604020202020204" pitchFamily="34" charset="0"/>
              <a:buChar char="•"/>
            </a:pPr>
            <a:r>
              <a:rPr lang="en-US" dirty="0"/>
              <a:t>Medical Home Information</a:t>
            </a:r>
          </a:p>
          <a:p>
            <a:pPr marL="171450" indent="-171450">
              <a:buFont typeface="Arial" panose="020B0604020202020204" pitchFamily="34" charset="0"/>
              <a:buChar char="•"/>
            </a:pPr>
            <a:r>
              <a:rPr lang="en-US" dirty="0"/>
              <a:t>Problem Lists</a:t>
            </a:r>
          </a:p>
          <a:p>
            <a:pPr marL="171450" indent="-171450">
              <a:buFont typeface="Arial" panose="020B0604020202020204" pitchFamily="34" charset="0"/>
              <a:buChar char="•"/>
            </a:pPr>
            <a:r>
              <a:rPr lang="en-US" dirty="0"/>
              <a:t>Comprehensive Health Assessment</a:t>
            </a:r>
          </a:p>
          <a:p>
            <a:pPr marL="171450" indent="-171450">
              <a:buFont typeface="Arial" panose="020B0604020202020204" pitchFamily="34" charset="0"/>
              <a:buChar char="•"/>
            </a:pPr>
            <a:r>
              <a:rPr lang="en-US" dirty="0"/>
              <a:t>Depression Screening</a:t>
            </a:r>
          </a:p>
          <a:p>
            <a:pPr marL="171450" indent="-171450">
              <a:buFont typeface="Arial" panose="020B0604020202020204" pitchFamily="34" charset="0"/>
              <a:buChar char="•"/>
            </a:pPr>
            <a:r>
              <a:rPr lang="en-US" dirty="0"/>
              <a:t>Diversity</a:t>
            </a:r>
          </a:p>
          <a:p>
            <a:pPr marL="171450" indent="-171450">
              <a:buFont typeface="Arial" panose="020B0604020202020204" pitchFamily="34" charset="0"/>
              <a:buChar char="•"/>
            </a:pPr>
            <a:r>
              <a:rPr lang="en-US" dirty="0"/>
              <a:t>Language</a:t>
            </a:r>
          </a:p>
          <a:p>
            <a:pPr marL="171450" indent="-171450">
              <a:buFont typeface="Arial" panose="020B0604020202020204" pitchFamily="34" charset="0"/>
              <a:buChar char="•"/>
            </a:pPr>
            <a:r>
              <a:rPr lang="en-US" dirty="0"/>
              <a:t>Proactive Outreach</a:t>
            </a:r>
          </a:p>
          <a:p>
            <a:pPr marL="171450" indent="-171450">
              <a:buFont typeface="Arial" panose="020B0604020202020204" pitchFamily="34" charset="0"/>
              <a:buChar char="•"/>
            </a:pPr>
            <a:r>
              <a:rPr lang="en-US" dirty="0"/>
              <a:t>Medication Reconciliation</a:t>
            </a:r>
          </a:p>
          <a:p>
            <a:pPr marL="171450" indent="-171450">
              <a:buFont typeface="Arial" panose="020B0604020202020204" pitchFamily="34" charset="0"/>
              <a:buChar char="•"/>
            </a:pPr>
            <a:r>
              <a:rPr lang="en-US" dirty="0"/>
              <a:t>Mediation Lists</a:t>
            </a:r>
          </a:p>
          <a:p>
            <a:pPr marL="171450" indent="-171450">
              <a:buFont typeface="Arial" panose="020B0604020202020204" pitchFamily="34" charset="0"/>
              <a:buChar char="•"/>
            </a:pPr>
            <a:r>
              <a:rPr lang="en-US" dirty="0"/>
              <a:t>Clinical Decision Support</a:t>
            </a:r>
          </a:p>
          <a:p>
            <a:pPr marL="171450" indent="-171450">
              <a:buFont typeface="Arial" panose="020B0604020202020204" pitchFamily="34" charset="0"/>
              <a:buChar char="•"/>
            </a:pPr>
            <a:r>
              <a:rPr lang="en-US" dirty="0"/>
              <a:t>Community Resource Needs</a:t>
            </a:r>
          </a:p>
          <a:p>
            <a:pPr marL="171450" indent="-171450">
              <a:buFont typeface="Arial" panose="020B0604020202020204" pitchFamily="34" charset="0"/>
              <a:buChar char="•"/>
            </a:pPr>
            <a:r>
              <a:rPr lang="en-US" dirty="0"/>
              <a:t>Access Needs and Preferences</a:t>
            </a:r>
          </a:p>
          <a:p>
            <a:pPr marL="171450" indent="-171450">
              <a:buFont typeface="Arial" panose="020B0604020202020204" pitchFamily="34" charset="0"/>
              <a:buChar char="•"/>
            </a:pPr>
            <a:r>
              <a:rPr lang="en-US" dirty="0"/>
              <a:t>Same-Day Appointments</a:t>
            </a:r>
          </a:p>
          <a:p>
            <a:pPr marL="171450" indent="-171450">
              <a:buFont typeface="Arial" panose="020B0604020202020204" pitchFamily="34" charset="0"/>
              <a:buChar char="•"/>
            </a:pPr>
            <a:r>
              <a:rPr lang="en-US" dirty="0"/>
              <a:t>Appointments Outside Business Hours</a:t>
            </a:r>
          </a:p>
          <a:p>
            <a:pPr marL="171450" indent="-171450">
              <a:buFont typeface="Arial" panose="020B0604020202020204" pitchFamily="34" charset="0"/>
              <a:buChar char="•"/>
            </a:pPr>
            <a:r>
              <a:rPr lang="en-US" dirty="0"/>
              <a:t>Timely Clinical Advice by Telephone</a:t>
            </a:r>
          </a:p>
          <a:p>
            <a:pPr marL="171450" indent="-171450">
              <a:buFont typeface="Arial" panose="020B0604020202020204" pitchFamily="34" charset="0"/>
              <a:buChar char="•"/>
            </a:pPr>
            <a:r>
              <a:rPr lang="en-US" dirty="0"/>
              <a:t>Clinical Advice Documentation</a:t>
            </a:r>
          </a:p>
          <a:p>
            <a:pPr marL="171450" indent="-171450">
              <a:buFont typeface="Arial" panose="020B0604020202020204" pitchFamily="34" charset="0"/>
              <a:buChar char="•"/>
            </a:pPr>
            <a:r>
              <a:rPr lang="en-US" dirty="0"/>
              <a:t>Personal Clinician Selection</a:t>
            </a:r>
          </a:p>
          <a:p>
            <a:pPr marL="171450" indent="-171450">
              <a:buFont typeface="Arial" panose="020B0604020202020204" pitchFamily="34" charset="0"/>
              <a:buChar char="•"/>
            </a:pPr>
            <a:r>
              <a:rPr lang="en-US" dirty="0"/>
              <a:t>Patient Visits with Clinician/Team</a:t>
            </a:r>
          </a:p>
          <a:p>
            <a:pPr marL="171450" indent="-171450">
              <a:buFont typeface="Arial" panose="020B0604020202020204" pitchFamily="34" charset="0"/>
              <a:buChar char="•"/>
            </a:pPr>
            <a:r>
              <a:rPr lang="en-US" dirty="0"/>
              <a:t>Identifying Patient for Care Management</a:t>
            </a:r>
          </a:p>
          <a:p>
            <a:pPr marL="171450" indent="-171450">
              <a:buFont typeface="Arial" panose="020B0604020202020204" pitchFamily="34" charset="0"/>
              <a:buChar char="•"/>
            </a:pPr>
            <a:r>
              <a:rPr lang="en-US" dirty="0"/>
              <a:t>Monitoring Patients for Care Management</a:t>
            </a:r>
          </a:p>
          <a:p>
            <a:pPr marL="171450" indent="-171450">
              <a:buFont typeface="Arial" panose="020B0604020202020204" pitchFamily="34" charset="0"/>
              <a:buChar char="•"/>
            </a:pPr>
            <a:r>
              <a:rPr lang="en-US" dirty="0"/>
              <a:t>Person-Centered Care Plans</a:t>
            </a:r>
          </a:p>
          <a:p>
            <a:pPr marL="171450" indent="-171450">
              <a:buFont typeface="Arial" panose="020B0604020202020204" pitchFamily="34" charset="0"/>
              <a:buChar char="•"/>
            </a:pPr>
            <a:r>
              <a:rPr lang="en-US" dirty="0"/>
              <a:t>Written Care Plans</a:t>
            </a:r>
          </a:p>
          <a:p>
            <a:pPr marL="171450" indent="-171450">
              <a:buFont typeface="Arial" panose="020B0604020202020204" pitchFamily="34" charset="0"/>
              <a:buChar char="•"/>
            </a:pPr>
            <a:r>
              <a:rPr lang="en-US" dirty="0"/>
              <a:t>Lab and Imaging Test Management</a:t>
            </a:r>
          </a:p>
        </p:txBody>
      </p:sp>
      <p:pic>
        <p:nvPicPr>
          <p:cNvPr id="15" name="Picture Placeholder 14" descr="A logo with blue and red letters&#10;&#10;Description automatically generated">
            <a:extLst>
              <a:ext uri="{FF2B5EF4-FFF2-40B4-BE49-F238E27FC236}">
                <a16:creationId xmlns:a16="http://schemas.microsoft.com/office/drawing/2014/main" id="{247598E4-183F-D6FD-B690-E95CF8179F52}"/>
              </a:ext>
            </a:extLst>
          </p:cNvPr>
          <p:cNvPicPr>
            <a:picLocks noGrp="1" noChangeAspect="1"/>
          </p:cNvPicPr>
          <p:nvPr>
            <p:ph type="pic" sz="quarter" idx="25"/>
          </p:nvPr>
        </p:nvPicPr>
        <p:blipFill>
          <a:blip r:embed="rId3"/>
          <a:srcRect t="18327" b="18327"/>
          <a:stretch>
            <a:fillRect/>
          </a:stretch>
        </p:blipFill>
        <p:spPr>
          <a:xfrm>
            <a:off x="695843" y="964104"/>
            <a:ext cx="3235325" cy="2049462"/>
          </a:xfrm>
        </p:spPr>
      </p:pic>
      <p:sp>
        <p:nvSpPr>
          <p:cNvPr id="14" name="Text Placeholder 3">
            <a:extLst>
              <a:ext uri="{FF2B5EF4-FFF2-40B4-BE49-F238E27FC236}">
                <a16:creationId xmlns:a16="http://schemas.microsoft.com/office/drawing/2014/main" id="{FE4618F7-5075-200A-4B23-8D476DA142C6}"/>
              </a:ext>
            </a:extLst>
          </p:cNvPr>
          <p:cNvSpPr>
            <a:spLocks noGrp="1"/>
          </p:cNvSpPr>
          <p:nvPr>
            <p:ph type="body" sz="quarter" idx="19"/>
          </p:nvPr>
        </p:nvSpPr>
        <p:spPr>
          <a:xfrm>
            <a:off x="0" y="3772236"/>
            <a:ext cx="4325564" cy="2128736"/>
          </a:xfrm>
        </p:spPr>
        <p:txBody>
          <a:bodyPr/>
          <a:lstStyle/>
          <a:p>
            <a:pPr algn="ctr"/>
            <a:r>
              <a:rPr lang="en-US" sz="1600" b="1" dirty="0"/>
              <a:t>Measures</a:t>
            </a:r>
          </a:p>
          <a:p>
            <a:pPr algn="ctr"/>
            <a:r>
              <a:rPr lang="en-US" sz="1600" dirty="0"/>
              <a:t>6 Concepts, 40 Criteria</a:t>
            </a:r>
          </a:p>
          <a:p>
            <a:pPr algn="ctr"/>
            <a:endParaRPr lang="en-US" sz="1600" b="1" dirty="0"/>
          </a:p>
          <a:p>
            <a:pPr algn="ctr"/>
            <a:r>
              <a:rPr lang="en-US" sz="1600" b="1" dirty="0"/>
              <a:t>Measure Period</a:t>
            </a:r>
          </a:p>
          <a:p>
            <a:pPr algn="ctr"/>
            <a:r>
              <a:rPr lang="en-US" sz="1600" dirty="0"/>
              <a:t>Calendar Year</a:t>
            </a:r>
          </a:p>
          <a:p>
            <a:pPr algn="ctr"/>
            <a:endParaRPr lang="en-US" sz="1600" dirty="0"/>
          </a:p>
          <a:p>
            <a:pPr algn="ctr"/>
            <a:r>
              <a:rPr lang="en-US" sz="1600" b="1" dirty="0"/>
              <a:t>Data Submission</a:t>
            </a:r>
          </a:p>
          <a:p>
            <a:pPr algn="ctr"/>
            <a:r>
              <a:rPr lang="en-US" sz="1600" dirty="0"/>
              <a:t>Annually 30 Day Prior to Accreditation Anniversary Date</a:t>
            </a:r>
          </a:p>
          <a:p>
            <a:pPr algn="ctr"/>
            <a:endParaRPr lang="en-US" sz="1600" dirty="0"/>
          </a:p>
        </p:txBody>
      </p:sp>
      <p:pic>
        <p:nvPicPr>
          <p:cNvPr id="37" name="Picture 36">
            <a:extLst>
              <a:ext uri="{FF2B5EF4-FFF2-40B4-BE49-F238E27FC236}">
                <a16:creationId xmlns:a16="http://schemas.microsoft.com/office/drawing/2014/main" id="{4FE464C3-BDEC-190B-1869-AC43013482B3}"/>
              </a:ext>
            </a:extLst>
          </p:cNvPr>
          <p:cNvPicPr>
            <a:picLocks noChangeAspect="1"/>
          </p:cNvPicPr>
          <p:nvPr/>
        </p:nvPicPr>
        <p:blipFill>
          <a:blip r:embed="rId4"/>
          <a:stretch>
            <a:fillRect/>
          </a:stretch>
        </p:blipFill>
        <p:spPr>
          <a:xfrm>
            <a:off x="4817110" y="1012574"/>
            <a:ext cx="2312810" cy="2154565"/>
          </a:xfrm>
          <a:prstGeom prst="rect">
            <a:avLst/>
          </a:prstGeom>
        </p:spPr>
      </p:pic>
    </p:spTree>
    <p:extLst>
      <p:ext uri="{BB962C8B-B14F-4D97-AF65-F5344CB8AC3E}">
        <p14:creationId xmlns:p14="http://schemas.microsoft.com/office/powerpoint/2010/main" val="53470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p:txBody>
          <a:bodyPr/>
          <a:lstStyle/>
          <a:p>
            <a:r>
              <a:rPr lang="en-US" b="1" dirty="0"/>
              <a:t>Quality</a:t>
            </a:r>
            <a:r>
              <a:rPr lang="en-US" dirty="0"/>
              <a:t> </a:t>
            </a:r>
            <a:r>
              <a:rPr lang="en-US" b="1" dirty="0"/>
              <a:t>Programs </a:t>
            </a:r>
            <a:r>
              <a:rPr lang="en-US" dirty="0"/>
              <a:t>CMS: MACRA/MIPS</a:t>
            </a:r>
            <a:endParaRPr lang="en-US" b="1" dirty="0"/>
          </a:p>
        </p:txBody>
      </p:sp>
      <p:sp>
        <p:nvSpPr>
          <p:cNvPr id="3" name="Text Placeholder 2">
            <a:extLst>
              <a:ext uri="{FF2B5EF4-FFF2-40B4-BE49-F238E27FC236}">
                <a16:creationId xmlns:a16="http://schemas.microsoft.com/office/drawing/2014/main" id="{C219CD6D-E6EA-276E-3168-0207BFF6626F}"/>
              </a:ext>
            </a:extLst>
          </p:cNvPr>
          <p:cNvSpPr>
            <a:spLocks noGrp="1"/>
          </p:cNvSpPr>
          <p:nvPr>
            <p:ph type="body" sz="quarter" idx="18"/>
          </p:nvPr>
        </p:nvSpPr>
        <p:spPr>
          <a:xfrm>
            <a:off x="8264710" y="3796190"/>
            <a:ext cx="1367156" cy="433525"/>
          </a:xfrm>
        </p:spPr>
        <p:txBody>
          <a:bodyPr/>
          <a:lstStyle/>
          <a:p>
            <a:r>
              <a:rPr lang="en-US" dirty="0"/>
              <a:t>Cost – 25%</a:t>
            </a:r>
          </a:p>
        </p:txBody>
      </p:sp>
      <p:sp>
        <p:nvSpPr>
          <p:cNvPr id="5" name="Text Placeholder 4">
            <a:extLst>
              <a:ext uri="{FF2B5EF4-FFF2-40B4-BE49-F238E27FC236}">
                <a16:creationId xmlns:a16="http://schemas.microsoft.com/office/drawing/2014/main" id="{59C32DE1-89B7-570A-5369-7B1DA20D0F5E}"/>
              </a:ext>
            </a:extLst>
          </p:cNvPr>
          <p:cNvSpPr>
            <a:spLocks noGrp="1"/>
          </p:cNvSpPr>
          <p:nvPr>
            <p:ph type="body" sz="quarter" idx="20"/>
          </p:nvPr>
        </p:nvSpPr>
        <p:spPr>
          <a:xfrm>
            <a:off x="4322318" y="3725964"/>
            <a:ext cx="3041526" cy="433525"/>
          </a:xfrm>
        </p:spPr>
        <p:txBody>
          <a:bodyPr/>
          <a:lstStyle/>
          <a:p>
            <a:r>
              <a:rPr lang="en-US" dirty="0"/>
              <a:t>Promoting Interoperability – 25%</a:t>
            </a:r>
          </a:p>
        </p:txBody>
      </p:sp>
      <p:sp>
        <p:nvSpPr>
          <p:cNvPr id="6" name="Text Placeholder 5">
            <a:extLst>
              <a:ext uri="{FF2B5EF4-FFF2-40B4-BE49-F238E27FC236}">
                <a16:creationId xmlns:a16="http://schemas.microsoft.com/office/drawing/2014/main" id="{CC4CEAC9-CAC6-BD70-9AFD-2C81474FB8A8}"/>
              </a:ext>
            </a:extLst>
          </p:cNvPr>
          <p:cNvSpPr>
            <a:spLocks noGrp="1"/>
          </p:cNvSpPr>
          <p:nvPr>
            <p:ph type="body" sz="quarter" idx="21"/>
          </p:nvPr>
        </p:nvSpPr>
        <p:spPr>
          <a:xfrm>
            <a:off x="4323219" y="1058302"/>
            <a:ext cx="3833505" cy="2128736"/>
          </a:xfrm>
        </p:spPr>
        <p:txBody>
          <a:bodyPr/>
          <a:lstStyle/>
          <a:p>
            <a:r>
              <a:rPr lang="en-US" dirty="0"/>
              <a:t>Collection Types:</a:t>
            </a:r>
          </a:p>
          <a:p>
            <a:pPr marL="171450" indent="-171450">
              <a:buFont typeface="Arial" panose="020B0604020202020204" pitchFamily="34" charset="0"/>
              <a:buChar char="•"/>
            </a:pPr>
            <a:r>
              <a:rPr lang="en-US" dirty="0"/>
              <a:t>Electronic Clinical Quality Measures (eCQM)</a:t>
            </a:r>
          </a:p>
          <a:p>
            <a:pPr marL="171450" indent="-171450">
              <a:buFont typeface="Arial" panose="020B0604020202020204" pitchFamily="34" charset="0"/>
              <a:buChar char="•"/>
            </a:pPr>
            <a:r>
              <a:rPr lang="en-US" dirty="0"/>
              <a:t>MIPS Clinical Quality Measures (CQM)</a:t>
            </a:r>
          </a:p>
          <a:p>
            <a:pPr marL="171450" indent="-171450">
              <a:buFont typeface="Arial" panose="020B0604020202020204" pitchFamily="34" charset="0"/>
              <a:buChar char="•"/>
            </a:pPr>
            <a:r>
              <a:rPr lang="en-US" dirty="0"/>
              <a:t>Qualified Clinical Data Registry (QCDR) Measures </a:t>
            </a:r>
          </a:p>
          <a:p>
            <a:pPr marL="171450" indent="-171450">
              <a:buFont typeface="Arial" panose="020B0604020202020204" pitchFamily="34" charset="0"/>
              <a:buChar char="•"/>
            </a:pPr>
            <a:r>
              <a:rPr lang="en-US" dirty="0"/>
              <a:t>Medicare Part B Claims</a:t>
            </a:r>
          </a:p>
          <a:p>
            <a:pPr marL="171450" indent="-171450">
              <a:buFont typeface="Arial" panose="020B0604020202020204" pitchFamily="34" charset="0"/>
              <a:buChar char="•"/>
            </a:pPr>
            <a:r>
              <a:rPr lang="en-US" dirty="0"/>
              <a:t>Consumer Assessment of Healthcare Providers and Systems (CAHPS) Survey</a:t>
            </a:r>
          </a:p>
          <a:p>
            <a:endParaRPr lang="en-US" dirty="0"/>
          </a:p>
          <a:p>
            <a:r>
              <a:rPr lang="en-US" dirty="0"/>
              <a:t>7 Measure Categories</a:t>
            </a:r>
          </a:p>
          <a:p>
            <a:r>
              <a:rPr lang="en-US" dirty="0"/>
              <a:t>200 Measures Available</a:t>
            </a:r>
          </a:p>
          <a:p>
            <a:r>
              <a:rPr lang="en-US" dirty="0"/>
              <a:t>Minimum Reporting: 6 Quality Measures</a:t>
            </a:r>
          </a:p>
          <a:p>
            <a:r>
              <a:rPr lang="en-US" dirty="0"/>
              <a:t>Minimum Measure Denominator: 20</a:t>
            </a:r>
          </a:p>
          <a:p>
            <a:r>
              <a:rPr lang="en-US" dirty="0"/>
              <a:t>75% Measure Achievement</a:t>
            </a:r>
          </a:p>
        </p:txBody>
      </p:sp>
      <p:sp>
        <p:nvSpPr>
          <p:cNvPr id="7" name="Text Placeholder 6">
            <a:extLst>
              <a:ext uri="{FF2B5EF4-FFF2-40B4-BE49-F238E27FC236}">
                <a16:creationId xmlns:a16="http://schemas.microsoft.com/office/drawing/2014/main" id="{BD57598F-4DEA-E3B0-6F44-E39AE1CDD6E1}"/>
              </a:ext>
            </a:extLst>
          </p:cNvPr>
          <p:cNvSpPr>
            <a:spLocks noGrp="1"/>
          </p:cNvSpPr>
          <p:nvPr>
            <p:ph type="body" sz="quarter" idx="22"/>
          </p:nvPr>
        </p:nvSpPr>
        <p:spPr>
          <a:xfrm>
            <a:off x="756164" y="3248943"/>
            <a:ext cx="3234445" cy="433525"/>
          </a:xfrm>
        </p:spPr>
        <p:txBody>
          <a:bodyPr/>
          <a:lstStyle/>
          <a:p>
            <a:pPr algn="ctr"/>
            <a:r>
              <a:rPr lang="en-US" sz="2800" dirty="0"/>
              <a:t>MACRA/MIPS</a:t>
            </a:r>
          </a:p>
        </p:txBody>
      </p:sp>
      <p:sp>
        <p:nvSpPr>
          <p:cNvPr id="8" name="Text Placeholder 7">
            <a:extLst>
              <a:ext uri="{FF2B5EF4-FFF2-40B4-BE49-F238E27FC236}">
                <a16:creationId xmlns:a16="http://schemas.microsoft.com/office/drawing/2014/main" id="{39385142-CD7F-F138-61A5-304EF6332FDC}"/>
              </a:ext>
            </a:extLst>
          </p:cNvPr>
          <p:cNvSpPr>
            <a:spLocks noGrp="1"/>
          </p:cNvSpPr>
          <p:nvPr>
            <p:ph type="body" sz="quarter" idx="23"/>
          </p:nvPr>
        </p:nvSpPr>
        <p:spPr>
          <a:xfrm>
            <a:off x="4332230" y="4012952"/>
            <a:ext cx="4026265" cy="2128736"/>
          </a:xfrm>
        </p:spPr>
        <p:txBody>
          <a:bodyPr/>
          <a:lstStyle/>
          <a:p>
            <a:pPr marL="171450" indent="-171450">
              <a:buFont typeface="Arial" panose="020B0604020202020204" pitchFamily="34" charset="0"/>
              <a:buChar char="•"/>
            </a:pPr>
            <a:r>
              <a:rPr lang="en-US" dirty="0"/>
              <a:t>Certified Electronic Health Record Technology (CEHRT) </a:t>
            </a:r>
          </a:p>
          <a:p>
            <a:pPr marL="171450" indent="-171450">
              <a:buFont typeface="Arial" panose="020B0604020202020204" pitchFamily="34" charset="0"/>
              <a:buChar char="•"/>
            </a:pPr>
            <a:r>
              <a:rPr lang="en-US" dirty="0"/>
              <a:t>Certified Health IT Product List (CHPL) ID Code</a:t>
            </a:r>
          </a:p>
          <a:p>
            <a:pPr marL="171450" indent="-171450">
              <a:buFont typeface="Arial" panose="020B0604020202020204" pitchFamily="34" charset="0"/>
              <a:buChar char="•"/>
            </a:pPr>
            <a:r>
              <a:rPr lang="en-US" dirty="0"/>
              <a:t>Submit Data for 180 continuous days</a:t>
            </a:r>
          </a:p>
          <a:p>
            <a:pPr marL="171450" indent="-171450">
              <a:buFont typeface="Arial" panose="020B0604020202020204" pitchFamily="34" charset="0"/>
              <a:buChar char="•"/>
            </a:pPr>
            <a:r>
              <a:rPr lang="en-US" dirty="0"/>
              <a:t>Security &amp; Risk Analysis Measure</a:t>
            </a:r>
          </a:p>
          <a:p>
            <a:pPr marL="171450" indent="-171450">
              <a:buFont typeface="Arial" panose="020B0604020202020204" pitchFamily="34" charset="0"/>
              <a:buChar char="•"/>
            </a:pPr>
            <a:r>
              <a:rPr lang="en-US" dirty="0"/>
              <a:t>Safety Assurance Factors for EHR Resilience (SAFER) Guides Measure</a:t>
            </a:r>
          </a:p>
        </p:txBody>
      </p:sp>
      <p:pic>
        <p:nvPicPr>
          <p:cNvPr id="17" name="Picture Placeholder 16" descr="A blue and yellow logo&#10;&#10;Description automatically generated">
            <a:extLst>
              <a:ext uri="{FF2B5EF4-FFF2-40B4-BE49-F238E27FC236}">
                <a16:creationId xmlns:a16="http://schemas.microsoft.com/office/drawing/2014/main" id="{478086EE-C2E6-D425-F15C-7C438DBEBFB4}"/>
              </a:ext>
            </a:extLst>
          </p:cNvPr>
          <p:cNvPicPr>
            <a:picLocks noGrp="1" noChangeAspect="1"/>
          </p:cNvPicPr>
          <p:nvPr>
            <p:ph type="pic" sz="quarter" idx="26"/>
          </p:nvPr>
        </p:nvPicPr>
        <p:blipFill>
          <a:blip r:embed="rId3"/>
          <a:srcRect t="13802" b="13802"/>
          <a:stretch>
            <a:fillRect/>
          </a:stretch>
        </p:blipFill>
        <p:spPr>
          <a:xfrm>
            <a:off x="650519" y="964104"/>
            <a:ext cx="3235325" cy="2049462"/>
          </a:xfrm>
        </p:spPr>
      </p:pic>
      <p:sp>
        <p:nvSpPr>
          <p:cNvPr id="14" name="Text Placeholder 3">
            <a:extLst>
              <a:ext uri="{FF2B5EF4-FFF2-40B4-BE49-F238E27FC236}">
                <a16:creationId xmlns:a16="http://schemas.microsoft.com/office/drawing/2014/main" id="{F2D40917-49E7-990A-B02F-D9A4C38A50B3}"/>
              </a:ext>
            </a:extLst>
          </p:cNvPr>
          <p:cNvSpPr>
            <a:spLocks noGrp="1"/>
          </p:cNvSpPr>
          <p:nvPr>
            <p:ph type="body" sz="quarter" idx="19"/>
          </p:nvPr>
        </p:nvSpPr>
        <p:spPr>
          <a:xfrm>
            <a:off x="500853" y="3725964"/>
            <a:ext cx="3534656" cy="2128736"/>
          </a:xfrm>
        </p:spPr>
        <p:txBody>
          <a:bodyPr/>
          <a:lstStyle/>
          <a:p>
            <a:pPr algn="ctr"/>
            <a:r>
              <a:rPr lang="en-US" sz="1600" b="1" dirty="0"/>
              <a:t>Measures</a:t>
            </a:r>
          </a:p>
          <a:p>
            <a:pPr algn="ctr"/>
            <a:r>
              <a:rPr lang="en-US" sz="1600" dirty="0"/>
              <a:t>7 Categories, 200 Measures</a:t>
            </a:r>
          </a:p>
          <a:p>
            <a:pPr algn="ctr"/>
            <a:r>
              <a:rPr lang="en-US" sz="1600" dirty="0"/>
              <a:t>Report minimum of 6</a:t>
            </a:r>
          </a:p>
          <a:p>
            <a:pPr algn="ctr"/>
            <a:endParaRPr lang="en-US" sz="1600" b="1" dirty="0"/>
          </a:p>
          <a:p>
            <a:pPr algn="ctr"/>
            <a:r>
              <a:rPr lang="en-US" sz="1600" b="1" dirty="0"/>
              <a:t>Measure Period</a:t>
            </a:r>
          </a:p>
          <a:p>
            <a:pPr algn="ctr"/>
            <a:r>
              <a:rPr lang="en-US" sz="1600" dirty="0"/>
              <a:t>Calendar Year</a:t>
            </a:r>
          </a:p>
          <a:p>
            <a:pPr algn="ctr"/>
            <a:endParaRPr lang="en-US" sz="1600" dirty="0"/>
          </a:p>
          <a:p>
            <a:pPr algn="ctr"/>
            <a:r>
              <a:rPr lang="en-US" sz="1600" b="1" dirty="0"/>
              <a:t>Data Submission</a:t>
            </a:r>
          </a:p>
          <a:p>
            <a:pPr algn="ctr"/>
            <a:r>
              <a:rPr lang="en-US" sz="1600" dirty="0"/>
              <a:t>March 30</a:t>
            </a:r>
          </a:p>
          <a:p>
            <a:pPr algn="ctr"/>
            <a:r>
              <a:rPr lang="en-US" sz="1000" dirty="0"/>
              <a:t>https://qpp.cms.gov/</a:t>
            </a:r>
          </a:p>
          <a:p>
            <a:pPr algn="ctr"/>
            <a:endParaRPr lang="en-US" sz="1600" dirty="0"/>
          </a:p>
        </p:txBody>
      </p:sp>
      <p:sp>
        <p:nvSpPr>
          <p:cNvPr id="4" name="Text Placeholder 4">
            <a:extLst>
              <a:ext uri="{FF2B5EF4-FFF2-40B4-BE49-F238E27FC236}">
                <a16:creationId xmlns:a16="http://schemas.microsoft.com/office/drawing/2014/main" id="{26DD846D-9849-E27C-3E03-0AF821D9DEFD}"/>
              </a:ext>
            </a:extLst>
          </p:cNvPr>
          <p:cNvSpPr txBox="1">
            <a:spLocks/>
          </p:cNvSpPr>
          <p:nvPr/>
        </p:nvSpPr>
        <p:spPr>
          <a:xfrm>
            <a:off x="4323220" y="833121"/>
            <a:ext cx="1587300" cy="433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154470"/>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Quality – 30%</a:t>
            </a:r>
          </a:p>
        </p:txBody>
      </p:sp>
      <p:sp>
        <p:nvSpPr>
          <p:cNvPr id="9" name="Text Placeholder 4">
            <a:extLst>
              <a:ext uri="{FF2B5EF4-FFF2-40B4-BE49-F238E27FC236}">
                <a16:creationId xmlns:a16="http://schemas.microsoft.com/office/drawing/2014/main" id="{DB3BF39B-8AB9-6301-214E-EC600F84299E}"/>
              </a:ext>
            </a:extLst>
          </p:cNvPr>
          <p:cNvSpPr txBox="1">
            <a:spLocks/>
          </p:cNvSpPr>
          <p:nvPr/>
        </p:nvSpPr>
        <p:spPr>
          <a:xfrm>
            <a:off x="8264710" y="800793"/>
            <a:ext cx="3276771" cy="4335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154470"/>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Improvement Activities – 15%</a:t>
            </a:r>
          </a:p>
        </p:txBody>
      </p:sp>
      <p:sp>
        <p:nvSpPr>
          <p:cNvPr id="11" name="Text Placeholder 7">
            <a:extLst>
              <a:ext uri="{FF2B5EF4-FFF2-40B4-BE49-F238E27FC236}">
                <a16:creationId xmlns:a16="http://schemas.microsoft.com/office/drawing/2014/main" id="{DAE987D6-D572-F830-6DD0-B85BBF85F7F4}"/>
              </a:ext>
            </a:extLst>
          </p:cNvPr>
          <p:cNvSpPr txBox="1">
            <a:spLocks/>
          </p:cNvSpPr>
          <p:nvPr/>
        </p:nvSpPr>
        <p:spPr>
          <a:xfrm>
            <a:off x="8358495" y="1035212"/>
            <a:ext cx="3833505" cy="212873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Activity Requirements: </a:t>
            </a:r>
          </a:p>
          <a:p>
            <a:pPr marL="171450" indent="-171450">
              <a:buFont typeface="Arial" panose="020B0604020202020204" pitchFamily="34" charset="0"/>
              <a:buChar char="•"/>
            </a:pPr>
            <a:r>
              <a:rPr lang="en-US" dirty="0"/>
              <a:t>2 high-weighted</a:t>
            </a:r>
          </a:p>
          <a:p>
            <a:pPr marL="171450" indent="-171450">
              <a:buFont typeface="Arial" panose="020B0604020202020204" pitchFamily="34" charset="0"/>
              <a:buChar char="•"/>
            </a:pPr>
            <a:r>
              <a:rPr lang="en-US" dirty="0"/>
              <a:t>1 high-weighted /2 medium-weighted</a:t>
            </a:r>
          </a:p>
          <a:p>
            <a:pPr marL="171450" indent="-171450">
              <a:buFont typeface="Arial" panose="020B0604020202020204" pitchFamily="34" charset="0"/>
              <a:buChar char="•"/>
            </a:pPr>
            <a:r>
              <a:rPr lang="en-US" dirty="0"/>
              <a:t>4 medium-weighted</a:t>
            </a:r>
          </a:p>
          <a:p>
            <a:endParaRPr lang="en-US" dirty="0"/>
          </a:p>
          <a:p>
            <a:r>
              <a:rPr lang="en-US" dirty="0"/>
              <a:t>Continuous 90-day performance period</a:t>
            </a:r>
          </a:p>
          <a:p>
            <a:r>
              <a:rPr lang="en-US" dirty="0"/>
              <a:t>PCMH Accreditation earns maximum points</a:t>
            </a:r>
          </a:p>
        </p:txBody>
      </p:sp>
      <p:sp>
        <p:nvSpPr>
          <p:cNvPr id="16" name="Text Placeholder 7">
            <a:extLst>
              <a:ext uri="{FF2B5EF4-FFF2-40B4-BE49-F238E27FC236}">
                <a16:creationId xmlns:a16="http://schemas.microsoft.com/office/drawing/2014/main" id="{5B9D0AD8-81D3-0A22-008F-86E29BC9BF15}"/>
              </a:ext>
            </a:extLst>
          </p:cNvPr>
          <p:cNvSpPr txBox="1">
            <a:spLocks/>
          </p:cNvSpPr>
          <p:nvPr/>
        </p:nvSpPr>
        <p:spPr>
          <a:xfrm>
            <a:off x="8348583" y="3992327"/>
            <a:ext cx="3192897" cy="2128736"/>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dirty="0"/>
              <a:t>CMS Calculates based on claims data</a:t>
            </a:r>
          </a:p>
        </p:txBody>
      </p:sp>
    </p:spTree>
    <p:extLst>
      <p:ext uri="{BB962C8B-B14F-4D97-AF65-F5344CB8AC3E}">
        <p14:creationId xmlns:p14="http://schemas.microsoft.com/office/powerpoint/2010/main" val="146467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8845-C932-8F10-AE5B-6868182D9FA1}"/>
              </a:ext>
            </a:extLst>
          </p:cNvPr>
          <p:cNvSpPr>
            <a:spLocks noGrp="1"/>
          </p:cNvSpPr>
          <p:nvPr>
            <p:ph type="title"/>
          </p:nvPr>
        </p:nvSpPr>
        <p:spPr/>
        <p:txBody>
          <a:bodyPr/>
          <a:lstStyle/>
          <a:p>
            <a:r>
              <a:rPr lang="en-US" b="1" dirty="0"/>
              <a:t>Quality</a:t>
            </a:r>
            <a:r>
              <a:rPr lang="en-US" dirty="0"/>
              <a:t> </a:t>
            </a:r>
            <a:r>
              <a:rPr lang="en-US" b="1" dirty="0"/>
              <a:t>Programs </a:t>
            </a:r>
            <a:r>
              <a:rPr lang="en-US" dirty="0"/>
              <a:t>Payer Programs</a:t>
            </a:r>
            <a:endParaRPr lang="en-US" b="1" dirty="0"/>
          </a:p>
        </p:txBody>
      </p:sp>
      <p:sp>
        <p:nvSpPr>
          <p:cNvPr id="3" name="Text Placeholder 2">
            <a:extLst>
              <a:ext uri="{FF2B5EF4-FFF2-40B4-BE49-F238E27FC236}">
                <a16:creationId xmlns:a16="http://schemas.microsoft.com/office/drawing/2014/main" id="{C219CD6D-E6EA-276E-3168-0207BFF6626F}"/>
              </a:ext>
            </a:extLst>
          </p:cNvPr>
          <p:cNvSpPr>
            <a:spLocks noGrp="1"/>
          </p:cNvSpPr>
          <p:nvPr>
            <p:ph type="body" sz="quarter" idx="18"/>
          </p:nvPr>
        </p:nvSpPr>
        <p:spPr>
          <a:xfrm>
            <a:off x="943836" y="3252926"/>
            <a:ext cx="3234445" cy="433525"/>
          </a:xfrm>
        </p:spPr>
        <p:txBody>
          <a:bodyPr/>
          <a:lstStyle/>
          <a:p>
            <a:r>
              <a:rPr lang="en-US" dirty="0"/>
              <a:t>Forward Leading IPA (FLIPA)</a:t>
            </a:r>
          </a:p>
        </p:txBody>
      </p:sp>
      <p:sp>
        <p:nvSpPr>
          <p:cNvPr id="4" name="Text Placeholder 3">
            <a:extLst>
              <a:ext uri="{FF2B5EF4-FFF2-40B4-BE49-F238E27FC236}">
                <a16:creationId xmlns:a16="http://schemas.microsoft.com/office/drawing/2014/main" id="{C5162B9C-236E-F271-FDD7-273FCD914592}"/>
              </a:ext>
            </a:extLst>
          </p:cNvPr>
          <p:cNvSpPr>
            <a:spLocks noGrp="1"/>
          </p:cNvSpPr>
          <p:nvPr>
            <p:ph type="body" sz="quarter" idx="19"/>
          </p:nvPr>
        </p:nvSpPr>
        <p:spPr>
          <a:xfrm>
            <a:off x="943836" y="3789568"/>
            <a:ext cx="3234444" cy="2128736"/>
          </a:xfrm>
        </p:spPr>
        <p:txBody>
          <a:bodyPr/>
          <a:lstStyle/>
          <a:p>
            <a:pPr algn="just"/>
            <a:r>
              <a:rPr lang="en-US" dirty="0"/>
              <a:t>18 Organizations across 19 Counties</a:t>
            </a:r>
          </a:p>
          <a:p>
            <a:pPr marL="171450" indent="-171450" algn="just">
              <a:buFont typeface="Arial" panose="020B0604020202020204" pitchFamily="34" charset="0"/>
              <a:buChar char="•"/>
            </a:pPr>
            <a:r>
              <a:rPr lang="en-US" dirty="0"/>
              <a:t>Integrated Primary Care</a:t>
            </a:r>
          </a:p>
          <a:p>
            <a:pPr marL="171450" indent="-171450" algn="just">
              <a:buFont typeface="Arial" panose="020B0604020202020204" pitchFamily="34" charset="0"/>
              <a:buChar char="•"/>
            </a:pPr>
            <a:r>
              <a:rPr lang="en-US" dirty="0"/>
              <a:t>Behavioral Health Care</a:t>
            </a:r>
          </a:p>
          <a:p>
            <a:pPr marL="171450" indent="-171450" algn="just">
              <a:buFont typeface="Arial" panose="020B0604020202020204" pitchFamily="34" charset="0"/>
              <a:buChar char="•"/>
            </a:pPr>
            <a:r>
              <a:rPr lang="en-US" dirty="0"/>
              <a:t>Social Services</a:t>
            </a:r>
          </a:p>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r>
              <a:rPr lang="en-US" dirty="0"/>
              <a:t>Finger Lakes Performing Provider System (FLPPS)</a:t>
            </a:r>
          </a:p>
          <a:p>
            <a:pPr marL="171450" indent="-171450" algn="just">
              <a:buFont typeface="Arial" panose="020B0604020202020204" pitchFamily="34" charset="0"/>
              <a:buChar char="•"/>
            </a:pPr>
            <a:r>
              <a:rPr lang="en-US" dirty="0"/>
              <a:t>Value-Based Care</a:t>
            </a:r>
          </a:p>
          <a:p>
            <a:pPr marL="171450" indent="-171450" algn="just">
              <a:buFont typeface="Arial" panose="020B0604020202020204" pitchFamily="34" charset="0"/>
              <a:buChar char="•"/>
            </a:pPr>
            <a:r>
              <a:rPr lang="en-US" dirty="0"/>
              <a:t>Bright Start Connect</a:t>
            </a:r>
          </a:p>
        </p:txBody>
      </p:sp>
      <p:sp>
        <p:nvSpPr>
          <p:cNvPr id="5" name="Text Placeholder 4">
            <a:extLst>
              <a:ext uri="{FF2B5EF4-FFF2-40B4-BE49-F238E27FC236}">
                <a16:creationId xmlns:a16="http://schemas.microsoft.com/office/drawing/2014/main" id="{59C32DE1-89B7-570A-5369-7B1DA20D0F5E}"/>
              </a:ext>
            </a:extLst>
          </p:cNvPr>
          <p:cNvSpPr>
            <a:spLocks noGrp="1"/>
          </p:cNvSpPr>
          <p:nvPr>
            <p:ph type="body" sz="quarter" idx="20"/>
          </p:nvPr>
        </p:nvSpPr>
        <p:spPr/>
        <p:txBody>
          <a:bodyPr/>
          <a:lstStyle/>
          <a:p>
            <a:r>
              <a:rPr lang="en-US" dirty="0"/>
              <a:t>Community Health IPA (CHIPA)</a:t>
            </a:r>
          </a:p>
        </p:txBody>
      </p:sp>
      <p:sp>
        <p:nvSpPr>
          <p:cNvPr id="6" name="Text Placeholder 5">
            <a:extLst>
              <a:ext uri="{FF2B5EF4-FFF2-40B4-BE49-F238E27FC236}">
                <a16:creationId xmlns:a16="http://schemas.microsoft.com/office/drawing/2014/main" id="{CC4CEAC9-CAC6-BD70-9AFD-2C81474FB8A8}"/>
              </a:ext>
            </a:extLst>
          </p:cNvPr>
          <p:cNvSpPr>
            <a:spLocks noGrp="1"/>
          </p:cNvSpPr>
          <p:nvPr>
            <p:ph type="body" sz="quarter" idx="21"/>
          </p:nvPr>
        </p:nvSpPr>
        <p:spPr/>
        <p:txBody>
          <a:bodyPr/>
          <a:lstStyle/>
          <a:p>
            <a:r>
              <a:rPr lang="en-US" dirty="0"/>
              <a:t>New York based</a:t>
            </a:r>
          </a:p>
          <a:p>
            <a:r>
              <a:rPr lang="en-US" dirty="0"/>
              <a:t>Provider Association for FQHCs</a:t>
            </a:r>
          </a:p>
          <a:p>
            <a:endParaRPr lang="en-US" dirty="0"/>
          </a:p>
          <a:p>
            <a:pPr marL="171450" indent="-171450">
              <a:buFont typeface="Arial" panose="020B0604020202020204" pitchFamily="34" charset="0"/>
              <a:buChar char="•"/>
            </a:pPr>
            <a:r>
              <a:rPr lang="en-US" dirty="0"/>
              <a:t>Evidence-based change management</a:t>
            </a:r>
          </a:p>
          <a:p>
            <a:pPr marL="171450" indent="-171450">
              <a:buFont typeface="Arial" panose="020B0604020202020204" pitchFamily="34" charset="0"/>
              <a:buChar char="•"/>
            </a:pPr>
            <a:r>
              <a:rPr lang="en-US" dirty="0"/>
              <a:t>Value-based contracting</a:t>
            </a:r>
          </a:p>
          <a:p>
            <a:pPr marL="171450" indent="-171450">
              <a:buFont typeface="Arial" panose="020B0604020202020204" pitchFamily="34" charset="0"/>
              <a:buChar char="•"/>
            </a:pPr>
            <a:r>
              <a:rPr lang="en-US" dirty="0"/>
              <a:t>Clinical/Care Management Best Practices</a:t>
            </a:r>
          </a:p>
        </p:txBody>
      </p:sp>
      <p:sp>
        <p:nvSpPr>
          <p:cNvPr id="7" name="Text Placeholder 6">
            <a:extLst>
              <a:ext uri="{FF2B5EF4-FFF2-40B4-BE49-F238E27FC236}">
                <a16:creationId xmlns:a16="http://schemas.microsoft.com/office/drawing/2014/main" id="{BD57598F-4DEA-E3B0-6F44-E39AE1CDD6E1}"/>
              </a:ext>
            </a:extLst>
          </p:cNvPr>
          <p:cNvSpPr>
            <a:spLocks noGrp="1"/>
          </p:cNvSpPr>
          <p:nvPr>
            <p:ph type="body" sz="quarter" idx="22"/>
          </p:nvPr>
        </p:nvSpPr>
        <p:spPr/>
        <p:txBody>
          <a:bodyPr/>
          <a:lstStyle/>
          <a:p>
            <a:r>
              <a:rPr lang="en-US" dirty="0" err="1"/>
              <a:t>EngageWell</a:t>
            </a:r>
            <a:r>
              <a:rPr lang="en-US" dirty="0"/>
              <a:t> IPA</a:t>
            </a:r>
          </a:p>
        </p:txBody>
      </p:sp>
      <p:sp>
        <p:nvSpPr>
          <p:cNvPr id="8" name="Text Placeholder 7">
            <a:extLst>
              <a:ext uri="{FF2B5EF4-FFF2-40B4-BE49-F238E27FC236}">
                <a16:creationId xmlns:a16="http://schemas.microsoft.com/office/drawing/2014/main" id="{39385142-CD7F-F138-61A5-304EF6332FDC}"/>
              </a:ext>
            </a:extLst>
          </p:cNvPr>
          <p:cNvSpPr>
            <a:spLocks noGrp="1"/>
          </p:cNvSpPr>
          <p:nvPr>
            <p:ph type="body" sz="quarter" idx="23"/>
          </p:nvPr>
        </p:nvSpPr>
        <p:spPr/>
        <p:txBody>
          <a:bodyPr/>
          <a:lstStyle/>
          <a:p>
            <a:r>
              <a:rPr lang="en-US" dirty="0"/>
              <a:t>20 Member Organizations</a:t>
            </a:r>
          </a:p>
          <a:p>
            <a:endParaRPr lang="en-US" dirty="0"/>
          </a:p>
          <a:p>
            <a:endParaRPr lang="en-US" dirty="0"/>
          </a:p>
          <a:p>
            <a:pPr marL="171450" indent="-171450">
              <a:buFont typeface="Arial" panose="020B0604020202020204" pitchFamily="34" charset="0"/>
              <a:buChar char="•"/>
            </a:pPr>
            <a:r>
              <a:rPr lang="en-US" dirty="0"/>
              <a:t>Social Determinants of Health</a:t>
            </a:r>
          </a:p>
          <a:p>
            <a:pPr marL="171450" indent="-171450">
              <a:buFont typeface="Arial" panose="020B0604020202020204" pitchFamily="34" charset="0"/>
              <a:buChar char="•"/>
            </a:pPr>
            <a:r>
              <a:rPr lang="en-US" dirty="0"/>
              <a:t>Opioid and HIV Programs</a:t>
            </a:r>
          </a:p>
          <a:p>
            <a:pPr marL="171450" indent="-171450">
              <a:buFont typeface="Arial" panose="020B0604020202020204" pitchFamily="34" charset="0"/>
              <a:buChar char="•"/>
            </a:pPr>
            <a:r>
              <a:rPr lang="en-US" dirty="0"/>
              <a:t>Connected Care Pilot Program</a:t>
            </a:r>
          </a:p>
        </p:txBody>
      </p:sp>
      <p:pic>
        <p:nvPicPr>
          <p:cNvPr id="17" name="Picture 16">
            <a:extLst>
              <a:ext uri="{FF2B5EF4-FFF2-40B4-BE49-F238E27FC236}">
                <a16:creationId xmlns:a16="http://schemas.microsoft.com/office/drawing/2014/main" id="{C3B2D4B0-6E36-8836-B762-9B7C199BF53D}"/>
              </a:ext>
            </a:extLst>
          </p:cNvPr>
          <p:cNvPicPr>
            <a:picLocks noChangeAspect="1"/>
          </p:cNvPicPr>
          <p:nvPr/>
        </p:nvPicPr>
        <p:blipFill>
          <a:blip r:embed="rId3"/>
          <a:stretch>
            <a:fillRect/>
          </a:stretch>
        </p:blipFill>
        <p:spPr>
          <a:xfrm>
            <a:off x="753627" y="1260304"/>
            <a:ext cx="2936038" cy="1532468"/>
          </a:xfrm>
          <a:prstGeom prst="rect">
            <a:avLst/>
          </a:prstGeom>
        </p:spPr>
      </p:pic>
      <p:pic>
        <p:nvPicPr>
          <p:cNvPr id="16" name="Picture 15">
            <a:extLst>
              <a:ext uri="{FF2B5EF4-FFF2-40B4-BE49-F238E27FC236}">
                <a16:creationId xmlns:a16="http://schemas.microsoft.com/office/drawing/2014/main" id="{1653B235-F8DD-5377-ACAF-AFC3A71A833D}"/>
              </a:ext>
            </a:extLst>
          </p:cNvPr>
          <p:cNvPicPr>
            <a:picLocks noChangeAspect="1"/>
          </p:cNvPicPr>
          <p:nvPr/>
        </p:nvPicPr>
        <p:blipFill>
          <a:blip r:embed="rId4"/>
          <a:stretch>
            <a:fillRect/>
          </a:stretch>
        </p:blipFill>
        <p:spPr>
          <a:xfrm>
            <a:off x="4345021" y="1260304"/>
            <a:ext cx="3366608" cy="1161349"/>
          </a:xfrm>
          <a:prstGeom prst="rect">
            <a:avLst/>
          </a:prstGeom>
        </p:spPr>
      </p:pic>
      <p:pic>
        <p:nvPicPr>
          <p:cNvPr id="19" name="Picture 18">
            <a:extLst>
              <a:ext uri="{FF2B5EF4-FFF2-40B4-BE49-F238E27FC236}">
                <a16:creationId xmlns:a16="http://schemas.microsoft.com/office/drawing/2014/main" id="{C73A8C16-374A-C02E-7302-4F2E2120FC47}"/>
              </a:ext>
            </a:extLst>
          </p:cNvPr>
          <p:cNvPicPr>
            <a:picLocks noChangeAspect="1"/>
          </p:cNvPicPr>
          <p:nvPr/>
        </p:nvPicPr>
        <p:blipFill>
          <a:blip r:embed="rId5"/>
          <a:stretch>
            <a:fillRect/>
          </a:stretch>
        </p:blipFill>
        <p:spPr>
          <a:xfrm>
            <a:off x="8090585" y="1429339"/>
            <a:ext cx="3064876" cy="1168226"/>
          </a:xfrm>
          <a:prstGeom prst="rect">
            <a:avLst/>
          </a:prstGeom>
        </p:spPr>
      </p:pic>
    </p:spTree>
    <p:extLst>
      <p:ext uri="{BB962C8B-B14F-4D97-AF65-F5344CB8AC3E}">
        <p14:creationId xmlns:p14="http://schemas.microsoft.com/office/powerpoint/2010/main" val="4188819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C25A-59D3-0123-75FC-4C4A04E88AAB}"/>
              </a:ext>
            </a:extLst>
          </p:cNvPr>
          <p:cNvSpPr>
            <a:spLocks noGrp="1"/>
          </p:cNvSpPr>
          <p:nvPr>
            <p:ph type="title"/>
          </p:nvPr>
        </p:nvSpPr>
        <p:spPr>
          <a:xfrm>
            <a:off x="585281" y="272747"/>
            <a:ext cx="10515600" cy="451998"/>
          </a:xfrm>
          <a:prstGeom prst="rect">
            <a:avLst/>
          </a:prstGeom>
        </p:spPr>
        <p:txBody>
          <a:bodyPr/>
          <a:lstStyle/>
          <a:p>
            <a:r>
              <a:rPr lang="en-US" b="1" dirty="0"/>
              <a:t>Quality Programs </a:t>
            </a:r>
            <a:r>
              <a:rPr lang="en-US" dirty="0"/>
              <a:t>Measure Comparison</a:t>
            </a:r>
          </a:p>
        </p:txBody>
      </p:sp>
      <p:grpSp>
        <p:nvGrpSpPr>
          <p:cNvPr id="3" name="Group 2">
            <a:extLst>
              <a:ext uri="{FF2B5EF4-FFF2-40B4-BE49-F238E27FC236}">
                <a16:creationId xmlns:a16="http://schemas.microsoft.com/office/drawing/2014/main" id="{8115FDE0-B4E9-2E1D-FD30-A5DD42EED0FC}"/>
              </a:ext>
            </a:extLst>
          </p:cNvPr>
          <p:cNvGrpSpPr/>
          <p:nvPr/>
        </p:nvGrpSpPr>
        <p:grpSpPr>
          <a:xfrm>
            <a:off x="401935" y="1169355"/>
            <a:ext cx="11515410" cy="5096043"/>
            <a:chOff x="467509" y="1624066"/>
            <a:chExt cx="6712673" cy="4539402"/>
          </a:xfrm>
        </p:grpSpPr>
        <p:sp>
          <p:nvSpPr>
            <p:cNvPr id="14" name="Right Arrow 27">
              <a:extLst>
                <a:ext uri="{FF2B5EF4-FFF2-40B4-BE49-F238E27FC236}">
                  <a16:creationId xmlns:a16="http://schemas.microsoft.com/office/drawing/2014/main" id="{7097A5FC-6959-9636-EA7A-D6CCE9A6B9C7}"/>
                </a:ext>
              </a:extLst>
            </p:cNvPr>
            <p:cNvSpPr/>
            <p:nvPr/>
          </p:nvSpPr>
          <p:spPr>
            <a:xfrm>
              <a:off x="4787546" y="1624405"/>
              <a:ext cx="2392636" cy="591423"/>
            </a:xfrm>
            <a:prstGeom prst="rightArrow">
              <a:avLst>
                <a:gd name="adj1" fmla="val 100000"/>
                <a:gd name="adj2" fmla="val 20433"/>
              </a:avLst>
            </a:prstGeom>
            <a:solidFill>
              <a:srgbClr val="F27B3F"/>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algn="ctr" defTabSz="449505">
                <a:defRPr/>
              </a:pPr>
              <a:r>
                <a:rPr kumimoji="0" lang="en-US" sz="12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CMS - MIPS</a:t>
              </a:r>
            </a:p>
          </p:txBody>
        </p:sp>
        <p:grpSp>
          <p:nvGrpSpPr>
            <p:cNvPr id="7" name="Group 6">
              <a:extLst>
                <a:ext uri="{FF2B5EF4-FFF2-40B4-BE49-F238E27FC236}">
                  <a16:creationId xmlns:a16="http://schemas.microsoft.com/office/drawing/2014/main" id="{3509FC15-03C7-FA0A-D9A8-E8EE43FFEBB9}"/>
                </a:ext>
              </a:extLst>
            </p:cNvPr>
            <p:cNvGrpSpPr/>
            <p:nvPr/>
          </p:nvGrpSpPr>
          <p:grpSpPr>
            <a:xfrm>
              <a:off x="2568186" y="1624066"/>
              <a:ext cx="4483819" cy="4539402"/>
              <a:chOff x="2568186" y="1624066"/>
              <a:chExt cx="4483819" cy="4539402"/>
            </a:xfrm>
          </p:grpSpPr>
          <p:sp>
            <p:nvSpPr>
              <p:cNvPr id="11" name="Rectangle 10">
                <a:extLst>
                  <a:ext uri="{FF2B5EF4-FFF2-40B4-BE49-F238E27FC236}">
                    <a16:creationId xmlns:a16="http://schemas.microsoft.com/office/drawing/2014/main" id="{901408EF-9515-B6ED-48CA-8AD0C3431B59}"/>
                  </a:ext>
                </a:extLst>
              </p:cNvPr>
              <p:cNvSpPr/>
              <p:nvPr/>
            </p:nvSpPr>
            <p:spPr>
              <a:xfrm>
                <a:off x="4915723" y="2241665"/>
                <a:ext cx="2136282" cy="392180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449505" rtl="0" eaLnBrk="1" fontAlgn="auto" latinLnBrk="0" hangingPunct="1">
                  <a:lnSpc>
                    <a:spcPct val="100000"/>
                  </a:lnSpc>
                  <a:spcBef>
                    <a:spcPts val="0"/>
                  </a:spcBef>
                  <a:spcAft>
                    <a:spcPts val="0"/>
                  </a:spcAft>
                  <a:buClr>
                    <a:srgbClr val="154470"/>
                  </a:buClr>
                  <a:buSzTx/>
                  <a:tabLst/>
                  <a:defRPr/>
                </a:pPr>
                <a:r>
                  <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Q226 </a:t>
                </a:r>
              </a:p>
              <a:p>
                <a:pPr marR="0" lvl="0" algn="l" defTabSz="449505" rtl="0" eaLnBrk="1" fontAlgn="auto" latinLnBrk="0" hangingPunct="1">
                  <a:lnSpc>
                    <a:spcPct val="100000"/>
                  </a:lnSpc>
                  <a:spcBef>
                    <a:spcPts val="0"/>
                  </a:spcBef>
                  <a:spcAft>
                    <a:spcPts val="0"/>
                  </a:spcAft>
                  <a:buClr>
                    <a:srgbClr val="154470"/>
                  </a:buClr>
                  <a:buSzTx/>
                  <a:tabLst/>
                  <a:defRPr/>
                </a:pPr>
                <a:endPar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R="0" lvl="0" algn="l" defTabSz="449505" rtl="0" eaLnBrk="1" fontAlgn="auto" latinLnBrk="0" hangingPunct="1">
                  <a:lnSpc>
                    <a:spcPct val="100000"/>
                  </a:lnSpc>
                  <a:spcBef>
                    <a:spcPts val="0"/>
                  </a:spcBef>
                  <a:spcAft>
                    <a:spcPts val="0"/>
                  </a:spcAft>
                  <a:buClr>
                    <a:srgbClr val="154470"/>
                  </a:buClr>
                  <a:buSzTx/>
                  <a:tabLst/>
                  <a:defRPr/>
                </a:pPr>
                <a:r>
                  <a:rPr lang="en-US" sz="900" b="1" dirty="0">
                    <a:ln w="0"/>
                    <a:solidFill>
                      <a:prstClr val="black"/>
                    </a:solidFill>
                    <a:latin typeface="Avenir Next LT Pro" panose="020B0504020202020204" pitchFamily="34" charset="0"/>
                    <a:cs typeface="Arial" panose="020B0604020202020204" pitchFamily="34" charset="0"/>
                  </a:rPr>
                  <a:t>Measure Description</a:t>
                </a:r>
                <a:endPar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algn="l"/>
                <a:r>
                  <a:rPr lang="en-US" sz="900" b="0" i="0" dirty="0">
                    <a:solidFill>
                      <a:srgbClr val="242424"/>
                    </a:solidFill>
                    <a:effectLst/>
                    <a:latin typeface="Rubik"/>
                  </a:rPr>
                  <a:t>Percentage of patients aged 12 years and older who were screened for tobacco use one or more times during the measurement period AND who received tobacco cessation intervention during the measurement period or in the six months prior to the measurement period if identified as </a:t>
                </a:r>
                <a:r>
                  <a:rPr lang="en-US" sz="900" b="0" i="0">
                    <a:solidFill>
                      <a:srgbClr val="242424"/>
                    </a:solidFill>
                    <a:effectLst/>
                    <a:latin typeface="Rubik"/>
                  </a:rPr>
                  <a:t>a tobacco  </a:t>
                </a:r>
                <a:r>
                  <a:rPr lang="en-US" sz="900" b="0" i="0" dirty="0">
                    <a:solidFill>
                      <a:srgbClr val="242424"/>
                    </a:solidFill>
                    <a:effectLst/>
                    <a:latin typeface="Rubik"/>
                  </a:rPr>
                  <a:t>user.</a:t>
                </a:r>
              </a:p>
              <a:p>
                <a:pPr algn="ctr"/>
                <a:r>
                  <a:rPr lang="en-US" sz="900" b="1" dirty="0">
                    <a:solidFill>
                      <a:srgbClr val="242424"/>
                    </a:solidFill>
                    <a:latin typeface="Rubik"/>
                  </a:rPr>
                  <a:t>3 Populations Reported</a:t>
                </a:r>
                <a:endParaRPr lang="en-US" sz="900" b="1" i="0" dirty="0">
                  <a:solidFill>
                    <a:srgbClr val="242424"/>
                  </a:solidFill>
                  <a:effectLst/>
                  <a:latin typeface="Rubik"/>
                </a:endParaRPr>
              </a:p>
              <a:p>
                <a:pPr algn="l"/>
                <a:r>
                  <a:rPr lang="en-US" sz="900" b="1" dirty="0">
                    <a:solidFill>
                      <a:srgbClr val="242424"/>
                    </a:solidFill>
                    <a:latin typeface="Rubik"/>
                  </a:rPr>
                  <a:t>Denominator</a:t>
                </a:r>
              </a:p>
              <a:p>
                <a:pPr marL="171450" indent="-171450" algn="l">
                  <a:buFont typeface="Arial" panose="020B0604020202020204" pitchFamily="34" charset="0"/>
                  <a:buChar char="•"/>
                </a:pPr>
                <a:r>
                  <a:rPr lang="en-US" sz="900" b="0" i="0" dirty="0">
                    <a:solidFill>
                      <a:srgbClr val="242424"/>
                    </a:solidFill>
                    <a:effectLst/>
                    <a:latin typeface="Rubik"/>
                  </a:rPr>
                  <a:t>Population 1: All patients aged 12 years and older seen for at least two visits or at least one preventive visit during the measurement period</a:t>
                </a:r>
              </a:p>
              <a:p>
                <a:pPr marL="171450" indent="-171450" algn="l">
                  <a:buFont typeface="Arial" panose="020B0604020202020204" pitchFamily="34" charset="0"/>
                  <a:buChar char="•"/>
                </a:pPr>
                <a:r>
                  <a:rPr lang="en-US" sz="900" dirty="0">
                    <a:solidFill>
                      <a:srgbClr val="242424"/>
                    </a:solidFill>
                    <a:latin typeface="Rubik"/>
                  </a:rPr>
                  <a:t>Population 2: All patients aged 12 years and older seen for at least two visit or at least one preventive visit during the measurement period and identified as a tobacco user</a:t>
                </a:r>
              </a:p>
              <a:p>
                <a:pPr marL="171450" indent="-171450" algn="l">
                  <a:buFont typeface="Arial" panose="020B0604020202020204" pitchFamily="34" charset="0"/>
                  <a:buChar char="•"/>
                </a:pPr>
                <a:r>
                  <a:rPr lang="en-US" sz="900" b="0" i="0" dirty="0">
                    <a:solidFill>
                      <a:srgbClr val="242424"/>
                    </a:solidFill>
                    <a:effectLst/>
                    <a:latin typeface="Rubik"/>
                  </a:rPr>
                  <a:t>Population 3: All patients aged 12 years and older seen for at least two visits or at least one preventive visit during the measurement period</a:t>
                </a:r>
              </a:p>
              <a:p>
                <a:pPr algn="l"/>
                <a:endParaRPr lang="en-US" sz="900" b="0" i="0" dirty="0">
                  <a:solidFill>
                    <a:srgbClr val="242424"/>
                  </a:solidFill>
                  <a:effectLst/>
                  <a:latin typeface="Rubik"/>
                </a:endParaRPr>
              </a:p>
              <a:p>
                <a:pPr algn="l"/>
                <a:r>
                  <a:rPr lang="en-US" sz="900" b="1" dirty="0">
                    <a:solidFill>
                      <a:srgbClr val="242424"/>
                    </a:solidFill>
                    <a:latin typeface="Rubik"/>
                  </a:rPr>
                  <a:t>Numerator</a:t>
                </a:r>
                <a:endParaRPr lang="en-US" sz="900" b="0" i="0" dirty="0">
                  <a:solidFill>
                    <a:srgbClr val="242424"/>
                  </a:solidFill>
                  <a:effectLst/>
                  <a:latin typeface="Rubik"/>
                </a:endParaRPr>
              </a:p>
              <a:p>
                <a:pPr marL="171450" indent="-171450" algn="l">
                  <a:buFont typeface="Arial" panose="020B0604020202020204" pitchFamily="34" charset="0"/>
                  <a:buChar char="•"/>
                </a:pPr>
                <a:r>
                  <a:rPr lang="en-US" sz="900" b="0" i="0" dirty="0">
                    <a:solidFill>
                      <a:srgbClr val="242424"/>
                    </a:solidFill>
                    <a:effectLst/>
                    <a:latin typeface="Rubik"/>
                  </a:rPr>
                  <a:t> </a:t>
                </a:r>
                <a:r>
                  <a:rPr lang="en-US" sz="900" dirty="0">
                    <a:solidFill>
                      <a:srgbClr val="242424"/>
                    </a:solidFill>
                    <a:latin typeface="Rubik"/>
                  </a:rPr>
                  <a:t>Population 1: </a:t>
                </a:r>
                <a:r>
                  <a:rPr lang="en-US" sz="900" b="0" i="0" dirty="0">
                    <a:solidFill>
                      <a:srgbClr val="242424"/>
                    </a:solidFill>
                    <a:effectLst/>
                    <a:latin typeface="Rubik"/>
                  </a:rPr>
                  <a:t>Percentage of patients aged 12 years and older who were screened for tobacco use one or more times during the measurement period</a:t>
                </a:r>
              </a:p>
              <a:p>
                <a:pPr marL="171450" indent="-171450" algn="l">
                  <a:buFont typeface="Arial" panose="020B0604020202020204" pitchFamily="34" charset="0"/>
                  <a:buChar char="•"/>
                </a:pPr>
                <a:r>
                  <a:rPr lang="en-US" sz="900" b="0" i="0" dirty="0">
                    <a:solidFill>
                      <a:srgbClr val="242424"/>
                    </a:solidFill>
                    <a:effectLst/>
                    <a:latin typeface="Rubik"/>
                  </a:rPr>
                  <a:t> Population 2: Patients who received tobacco cessation intervention during the measurement period or in the six months prior to the measurement period               </a:t>
                </a:r>
              </a:p>
              <a:p>
                <a:pPr marL="171450" indent="-171450" algn="l">
                  <a:buFont typeface="Arial" panose="020B0604020202020204" pitchFamily="34" charset="0"/>
                  <a:buChar char="•"/>
                </a:pPr>
                <a:r>
                  <a:rPr lang="en-US" sz="900" b="0" i="0" dirty="0">
                    <a:solidFill>
                      <a:srgbClr val="242424"/>
                    </a:solidFill>
                    <a:effectLst/>
                    <a:latin typeface="Rubik"/>
                  </a:rPr>
                  <a:t> Population 3: Patients who were screened for tobacco use at least once during the measurement period AND who received tobacco cessation intervention during the measurement period or in the six months prior to the measurement period if identified as a tobacco user</a:t>
                </a:r>
              </a:p>
              <a:p>
                <a:pPr algn="l"/>
                <a:endParaRPr lang="en-US" sz="900" dirty="0">
                  <a:solidFill>
                    <a:srgbClr val="242424"/>
                  </a:solidFill>
                  <a:latin typeface="Rubik"/>
                </a:endParaRPr>
              </a:p>
              <a:p>
                <a:pPr algn="l"/>
                <a:endParaRPr lang="en-US" sz="900" b="0" i="0" dirty="0">
                  <a:solidFill>
                    <a:srgbClr val="242424"/>
                  </a:solidFill>
                  <a:effectLst/>
                  <a:latin typeface="Rubik"/>
                </a:endParaRPr>
              </a:p>
              <a:p>
                <a:pPr marR="0" lvl="0" algn="l" defTabSz="449505" rtl="0" eaLnBrk="1" fontAlgn="auto" latinLnBrk="0" hangingPunct="1">
                  <a:lnSpc>
                    <a:spcPct val="100000"/>
                  </a:lnSpc>
                  <a:spcBef>
                    <a:spcPts val="0"/>
                  </a:spcBef>
                  <a:spcAft>
                    <a:spcPts val="0"/>
                  </a:spcAft>
                  <a:buClr>
                    <a:srgbClr val="154470"/>
                  </a:buClr>
                  <a:buSzTx/>
                  <a:tabLst/>
                  <a:defRPr/>
                </a:pPr>
                <a:endPar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p:txBody>
          </p:sp>
          <p:sp>
            <p:nvSpPr>
              <p:cNvPr id="12" name="Right Arrow 28">
                <a:extLst>
                  <a:ext uri="{FF2B5EF4-FFF2-40B4-BE49-F238E27FC236}">
                    <a16:creationId xmlns:a16="http://schemas.microsoft.com/office/drawing/2014/main" id="{06E7B48D-FE94-4FDB-B71E-F1C29006D39B}"/>
                  </a:ext>
                </a:extLst>
              </p:cNvPr>
              <p:cNvSpPr/>
              <p:nvPr/>
            </p:nvSpPr>
            <p:spPr>
              <a:xfrm>
                <a:off x="2568186" y="1624066"/>
                <a:ext cx="2392636" cy="591423"/>
              </a:xfrm>
              <a:prstGeom prst="rightArrow">
                <a:avLst>
                  <a:gd name="adj1" fmla="val 100000"/>
                  <a:gd name="adj2" fmla="val 23605"/>
                </a:avLst>
              </a:prstGeom>
              <a:solidFill>
                <a:srgbClr val="3C98B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venir Next LT Pro" panose="020B0504020202020204" pitchFamily="34" charset="0"/>
                    <a:cs typeface="Arial" panose="020B0604020202020204" pitchFamily="34" charset="0"/>
                  </a:rPr>
                  <a:t>NCQA - PCMH</a:t>
                </a:r>
                <a:endParaRPr kumimoji="0" lang="en-US" sz="10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endParaRPr>
              </a:p>
            </p:txBody>
          </p:sp>
        </p:grpSp>
        <p:grpSp>
          <p:nvGrpSpPr>
            <p:cNvPr id="8" name="Group 7">
              <a:extLst>
                <a:ext uri="{FF2B5EF4-FFF2-40B4-BE49-F238E27FC236}">
                  <a16:creationId xmlns:a16="http://schemas.microsoft.com/office/drawing/2014/main" id="{AC4FC777-9C38-7DDB-338B-941901583735}"/>
                </a:ext>
              </a:extLst>
            </p:cNvPr>
            <p:cNvGrpSpPr/>
            <p:nvPr/>
          </p:nvGrpSpPr>
          <p:grpSpPr>
            <a:xfrm>
              <a:off x="467509" y="1624066"/>
              <a:ext cx="2290095" cy="4533901"/>
              <a:chOff x="467509" y="1624066"/>
              <a:chExt cx="2290095" cy="4533901"/>
            </a:xfrm>
          </p:grpSpPr>
          <p:sp>
            <p:nvSpPr>
              <p:cNvPr id="9" name="Rectangle 8">
                <a:extLst>
                  <a:ext uri="{FF2B5EF4-FFF2-40B4-BE49-F238E27FC236}">
                    <a16:creationId xmlns:a16="http://schemas.microsoft.com/office/drawing/2014/main" id="{8EE3CC15-0378-ABE5-2B15-26F907AB1B33}"/>
                  </a:ext>
                </a:extLst>
              </p:cNvPr>
              <p:cNvSpPr/>
              <p:nvPr/>
            </p:nvSpPr>
            <p:spPr>
              <a:xfrm>
                <a:off x="497180" y="2235750"/>
                <a:ext cx="2136282" cy="392221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Table 6B: Line 14a [CMS-138 v12]</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Measure Description </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Percentage of patients aged 12 years and older who were screened for tobacco use one or more times during the measurement period and who received tobacco cessation intervention during the measurement period or in the 6 months prior to the measurement period if identified as a tobacco user</a:t>
                </a:r>
                <a:endParaRPr lang="en-US" sz="900" dirty="0">
                  <a:ln w="0"/>
                  <a:solidFill>
                    <a:prstClr val="black"/>
                  </a:solidFill>
                  <a:latin typeface="Avenir Next LT Pro" panose="020B0504020202020204" pitchFamily="34" charset="0"/>
                  <a:cs typeface="Arial" panose="020B0604020202020204" pitchFamily="34" charset="0"/>
                </a:endParaRP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Denominator</a:t>
                </a:r>
                <a:r>
                  <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 </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Patients aged 12 years and older at the start of the measurement period seen for at least two qualifying encounters in the measurement period or at least one preventive qualifying encounter during the measurement period, as specified in the measure criteria</a:t>
                </a:r>
                <a:endParaRPr lang="en-US" sz="900" dirty="0">
                  <a:ln w="0"/>
                  <a:solidFill>
                    <a:prstClr val="black"/>
                  </a:solidFill>
                  <a:latin typeface="Avenir Next LT Pro" panose="020B0504020202020204" pitchFamily="34" charset="0"/>
                  <a:cs typeface="Arial" panose="020B0604020202020204" pitchFamily="34" charset="0"/>
                </a:endParaRP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endPar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Numerator</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Patients who were screened for tobacco use at least once during the measurement period and NOT identified as a tobacco user, and </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Patients who were screened for tobacco use at least once during the measurement period and, if identified as a tobacco user, received tobacco cessation intervention during the measurement period or during the 6 months prior to the measurement period.</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endParaRPr lang="en-US" sz="900" dirty="0">
                  <a:ln w="0"/>
                  <a:solidFill>
                    <a:prstClr val="black"/>
                  </a:solidFill>
                  <a:latin typeface="Avenir Next LT Pro" panose="020B0504020202020204" pitchFamily="34" charset="0"/>
                  <a:cs typeface="Arial" panose="020B0604020202020204" pitchFamily="34" charset="0"/>
                </a:endParaRP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Include in the numerator patients with a negative screening and those with a positive screening who had cessation intervention if a tobacco user. </a:t>
                </a: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endParaRPr lang="en-US" sz="900" dirty="0">
                  <a:ln w="0"/>
                  <a:solidFill>
                    <a:prstClr val="black"/>
                  </a:solidFill>
                  <a:latin typeface="Avenir Next LT Pro" panose="020B0504020202020204" pitchFamily="34" charset="0"/>
                  <a:cs typeface="Arial" panose="020B0604020202020204" pitchFamily="34" charset="0"/>
                </a:endParaRPr>
              </a:p>
              <a:p>
                <a:pPr marL="0" marR="0" lvl="0" indent="0" algn="l" defTabSz="449505" rtl="0" eaLnBrk="1" fontAlgn="auto" latinLnBrk="0" hangingPunct="1">
                  <a:lnSpc>
                    <a:spcPct val="100000"/>
                  </a:lnSpc>
                  <a:spcBef>
                    <a:spcPts val="0"/>
                  </a:spcBef>
                  <a:spcAft>
                    <a:spcPts val="0"/>
                  </a:spcAft>
                  <a:buClr>
                    <a:srgbClr val="154470"/>
                  </a:buClr>
                  <a:buSzTx/>
                  <a:buFontTx/>
                  <a:buNone/>
                  <a:tabLst/>
                  <a:defRPr/>
                </a:pPr>
                <a:r>
                  <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Do not count screenings done by non-health center staff</a:t>
                </a:r>
              </a:p>
            </p:txBody>
          </p:sp>
          <p:sp>
            <p:nvSpPr>
              <p:cNvPr id="10" name="Right Arrow 29">
                <a:extLst>
                  <a:ext uri="{FF2B5EF4-FFF2-40B4-BE49-F238E27FC236}">
                    <a16:creationId xmlns:a16="http://schemas.microsoft.com/office/drawing/2014/main" id="{8784B3A4-63B7-DB6D-8621-874D7E009168}"/>
                  </a:ext>
                </a:extLst>
              </p:cNvPr>
              <p:cNvSpPr/>
              <p:nvPr/>
            </p:nvSpPr>
            <p:spPr>
              <a:xfrm>
                <a:off x="467509" y="1624066"/>
                <a:ext cx="2290095" cy="591423"/>
              </a:xfrm>
              <a:prstGeom prst="rightArrow">
                <a:avLst>
                  <a:gd name="adj1" fmla="val 100000"/>
                  <a:gd name="adj2" fmla="val 20433"/>
                </a:avLst>
              </a:prstGeom>
              <a:solidFill>
                <a:srgbClr val="154470"/>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201706" rtlCol="0" anchor="ctr"/>
              <a:lstStyle/>
              <a:p>
                <a:pPr marL="0" marR="0" lvl="0" indent="0" algn="ctr" defTabSz="44950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rPr>
                  <a:t>HRSA - UDS</a:t>
                </a:r>
                <a:endParaRPr kumimoji="0" lang="en-US" sz="10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Arial" panose="020B0604020202020204" pitchFamily="34" charset="0"/>
                </a:endParaRPr>
              </a:p>
            </p:txBody>
          </p:sp>
        </p:grpSp>
      </p:grpSp>
      <p:sp>
        <p:nvSpPr>
          <p:cNvPr id="19" name="Content Placeholder 3">
            <a:extLst>
              <a:ext uri="{FF2B5EF4-FFF2-40B4-BE49-F238E27FC236}">
                <a16:creationId xmlns:a16="http://schemas.microsoft.com/office/drawing/2014/main" id="{4F3BE923-061E-6C66-D7F1-9A3E1206C0D5}"/>
              </a:ext>
            </a:extLst>
          </p:cNvPr>
          <p:cNvSpPr txBox="1">
            <a:spLocks/>
          </p:cNvSpPr>
          <p:nvPr/>
        </p:nvSpPr>
        <p:spPr>
          <a:xfrm>
            <a:off x="401935" y="881431"/>
            <a:ext cx="10845485" cy="287543"/>
          </a:xfrm>
          <a:prstGeom prst="rect">
            <a:avLst/>
          </a:prstGeom>
        </p:spPr>
        <p:txBody>
          <a:bodyPr vert="horz" wrap="square" lIns="101882" tIns="50941" rIns="101882" bIns="50941" rtlCol="0" anchor="t">
            <a:spAutoFit/>
          </a:bodyPr>
          <a:lstStyle>
            <a:lvl1pPr marL="0" indent="0" algn="l" defTabSz="509412" rtl="0" eaLnBrk="1" latinLnBrk="0" hangingPunct="1">
              <a:spcBef>
                <a:spcPct val="20000"/>
              </a:spcBef>
              <a:buFont typeface="Arial"/>
              <a:buNone/>
              <a:defRPr sz="1400" kern="1200">
                <a:solidFill>
                  <a:schemeClr val="tx1"/>
                </a:solidFill>
                <a:latin typeface="+mn-lt"/>
                <a:ea typeface="+mn-ea"/>
                <a:cs typeface="+mn-cs"/>
              </a:defRPr>
            </a:lvl1pPr>
            <a:lvl2pPr marL="798513" indent="-288925" algn="l" defTabSz="509412" rtl="0" eaLnBrk="1" latinLnBrk="0" hangingPunct="1">
              <a:spcBef>
                <a:spcPct val="20000"/>
              </a:spcBef>
              <a:buFont typeface="Arial"/>
              <a:buChar char="•"/>
              <a:defRPr sz="1400" kern="1200">
                <a:solidFill>
                  <a:schemeClr val="tx1"/>
                </a:solidFill>
                <a:latin typeface="+mn-lt"/>
                <a:ea typeface="+mn-ea"/>
                <a:cs typeface="+mn-cs"/>
              </a:defRPr>
            </a:lvl2pPr>
            <a:lvl3pPr marL="1273531" indent="-254706" algn="l" defTabSz="509412" rtl="0" eaLnBrk="1" latinLnBrk="0" hangingPunct="1">
              <a:spcBef>
                <a:spcPct val="20000"/>
              </a:spcBef>
              <a:buFont typeface="Lucida Grande"/>
              <a:buChar char="−"/>
              <a:defRPr sz="14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14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14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pPr marL="0" marR="0" lvl="1" indent="0" algn="l" defTabSz="509412" rtl="0" eaLnBrk="1" fontAlgn="auto" latinLnBrk="0" hangingPunct="1">
              <a:lnSpc>
                <a:spcPct val="100000"/>
              </a:lnSpc>
              <a:spcBef>
                <a:spcPts val="0"/>
              </a:spcBef>
              <a:spcAft>
                <a:spcPts val="336"/>
              </a:spcAft>
              <a:buClrTx/>
              <a:buSzTx/>
              <a:buFont typeface="Arial"/>
              <a:buNone/>
              <a:tabLst/>
              <a:defRPr/>
            </a:pPr>
            <a:r>
              <a:rPr lang="en-US" sz="1200" b="1" dirty="0">
                <a:solidFill>
                  <a:schemeClr val="tx2"/>
                </a:solidFill>
                <a:latin typeface="Avenir Next LT Pro" panose="020B0504020202020204" pitchFamily="34" charset="0"/>
                <a:cs typeface="Calibri" panose="020F0502020204030204" pitchFamily="34" charset="0"/>
              </a:rPr>
              <a:t>PREVENTIVE CARE AND SCREENING:  TOBACCO USE: SCREENING AND CESSATION INTERVENTION CMS138V12</a:t>
            </a:r>
            <a:endParaRPr kumimoji="0" lang="en-US" sz="1200" b="1" i="0" u="none" strike="noStrike" kern="1200" cap="none" spc="0" normalizeH="0" baseline="0" noProof="0" dirty="0">
              <a:ln>
                <a:noFill/>
              </a:ln>
              <a:solidFill>
                <a:schemeClr val="tx2"/>
              </a:solidFill>
              <a:effectLst/>
              <a:uLnTx/>
              <a:uFillTx/>
              <a:latin typeface="Avenir Next LT Pro" panose="020B050402020202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61380726-DD69-B2D0-D8A3-926D5535DDE5}"/>
              </a:ext>
            </a:extLst>
          </p:cNvPr>
          <p:cNvSpPr/>
          <p:nvPr/>
        </p:nvSpPr>
        <p:spPr>
          <a:xfrm>
            <a:off x="4281463" y="1862687"/>
            <a:ext cx="3664735" cy="440271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449505" rtl="0" eaLnBrk="1" fontAlgn="auto" latinLnBrk="0" hangingPunct="1">
              <a:lnSpc>
                <a:spcPct val="100000"/>
              </a:lnSpc>
              <a:spcBef>
                <a:spcPts val="0"/>
              </a:spcBef>
              <a:spcAft>
                <a:spcPts val="0"/>
              </a:spcAft>
              <a:buClr>
                <a:srgbClr val="154470"/>
              </a:buClr>
              <a:buSzTx/>
              <a:tabLst/>
              <a:defRPr/>
            </a:pPr>
            <a:r>
              <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rPr>
              <a:t>CMS 138 </a:t>
            </a:r>
          </a:p>
          <a:p>
            <a:pPr marR="0" lvl="0" algn="l" defTabSz="449505" rtl="0" eaLnBrk="1" fontAlgn="auto" latinLnBrk="0" hangingPunct="1">
              <a:lnSpc>
                <a:spcPct val="100000"/>
              </a:lnSpc>
              <a:spcBef>
                <a:spcPts val="0"/>
              </a:spcBef>
              <a:spcAft>
                <a:spcPts val="0"/>
              </a:spcAft>
              <a:buClr>
                <a:srgbClr val="154470"/>
              </a:buClr>
              <a:buSzTx/>
              <a:tabLst/>
              <a:defRPr/>
            </a:pPr>
            <a:endPar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marR="0" lvl="0" algn="l" defTabSz="449505" rtl="0" eaLnBrk="1" fontAlgn="auto" latinLnBrk="0" hangingPunct="1">
              <a:lnSpc>
                <a:spcPct val="100000"/>
              </a:lnSpc>
              <a:spcBef>
                <a:spcPts val="0"/>
              </a:spcBef>
              <a:spcAft>
                <a:spcPts val="0"/>
              </a:spcAft>
              <a:buClr>
                <a:srgbClr val="154470"/>
              </a:buClr>
              <a:buSzTx/>
              <a:tabLst/>
              <a:defRPr/>
            </a:pPr>
            <a:r>
              <a:rPr lang="en-US" sz="900" b="1" dirty="0">
                <a:ln w="0"/>
                <a:solidFill>
                  <a:prstClr val="black"/>
                </a:solidFill>
                <a:latin typeface="Avenir Next LT Pro" panose="020B0504020202020204" pitchFamily="34" charset="0"/>
                <a:cs typeface="Arial" panose="020B0604020202020204" pitchFamily="34" charset="0"/>
              </a:rPr>
              <a:t>Measure Description</a:t>
            </a:r>
            <a:endParaRPr kumimoji="0" lang="en-US" sz="900" b="1"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a:p>
            <a:pPr algn="l"/>
            <a:r>
              <a:rPr lang="en-US" sz="900" b="0" i="0" dirty="0">
                <a:solidFill>
                  <a:srgbClr val="242424"/>
                </a:solidFill>
                <a:effectLst/>
                <a:latin typeface="Rubik"/>
              </a:rPr>
              <a:t>Percentage of patients aged 12 years and older who were screened for tobacco use one or more times during the measurement period AND who received tobacco cessation intervention during the measurement period or in the six months prior to the measurement period if identified as a tobacco  user.</a:t>
            </a:r>
          </a:p>
          <a:p>
            <a:pPr algn="ctr"/>
            <a:r>
              <a:rPr lang="en-US" sz="900" b="1" dirty="0">
                <a:solidFill>
                  <a:srgbClr val="242424"/>
                </a:solidFill>
                <a:latin typeface="Rubik"/>
              </a:rPr>
              <a:t>3 Populations Reported</a:t>
            </a:r>
            <a:endParaRPr lang="en-US" sz="900" b="1" i="0" dirty="0">
              <a:solidFill>
                <a:srgbClr val="242424"/>
              </a:solidFill>
              <a:effectLst/>
              <a:latin typeface="Rubik"/>
            </a:endParaRPr>
          </a:p>
          <a:p>
            <a:pPr algn="l"/>
            <a:r>
              <a:rPr lang="en-US" sz="900" b="1" dirty="0">
                <a:solidFill>
                  <a:srgbClr val="242424"/>
                </a:solidFill>
                <a:latin typeface="Rubik"/>
              </a:rPr>
              <a:t>Denominator</a:t>
            </a:r>
          </a:p>
          <a:p>
            <a:pPr marL="171450" indent="-171450" algn="l">
              <a:buFont typeface="Arial" panose="020B0604020202020204" pitchFamily="34" charset="0"/>
              <a:buChar char="•"/>
            </a:pPr>
            <a:r>
              <a:rPr lang="en-US" sz="900" b="0" i="0" dirty="0">
                <a:solidFill>
                  <a:srgbClr val="242424"/>
                </a:solidFill>
                <a:effectLst/>
                <a:latin typeface="Rubik"/>
              </a:rPr>
              <a:t>Population 1: All patients aged 12 years and older seen for at least two visits or at least one preventive visit during the measurement period</a:t>
            </a:r>
          </a:p>
          <a:p>
            <a:pPr marL="171450" indent="-171450" algn="l">
              <a:buFont typeface="Arial" panose="020B0604020202020204" pitchFamily="34" charset="0"/>
              <a:buChar char="•"/>
            </a:pPr>
            <a:r>
              <a:rPr lang="en-US" sz="900" dirty="0">
                <a:solidFill>
                  <a:srgbClr val="242424"/>
                </a:solidFill>
                <a:latin typeface="Rubik"/>
              </a:rPr>
              <a:t>Population 2: All patients aged 12 years and older seen for at least two visit or at least one preventive visit during the measurement period and identified as a tobacco user</a:t>
            </a:r>
          </a:p>
          <a:p>
            <a:pPr marL="171450" indent="-171450" algn="l">
              <a:buFont typeface="Arial" panose="020B0604020202020204" pitchFamily="34" charset="0"/>
              <a:buChar char="•"/>
            </a:pPr>
            <a:r>
              <a:rPr lang="en-US" sz="900" b="0" i="0" dirty="0">
                <a:solidFill>
                  <a:srgbClr val="242424"/>
                </a:solidFill>
                <a:effectLst/>
                <a:latin typeface="Rubik"/>
              </a:rPr>
              <a:t>Population 3: All patients aged 12 years and older seen for at least two visits or at least one preventive visit during the measurement period</a:t>
            </a:r>
          </a:p>
          <a:p>
            <a:pPr algn="l"/>
            <a:endParaRPr lang="en-US" sz="900" b="0" i="0" dirty="0">
              <a:solidFill>
                <a:srgbClr val="242424"/>
              </a:solidFill>
              <a:effectLst/>
              <a:latin typeface="Rubik"/>
            </a:endParaRPr>
          </a:p>
          <a:p>
            <a:pPr algn="l"/>
            <a:r>
              <a:rPr lang="en-US" sz="900" b="1" dirty="0">
                <a:solidFill>
                  <a:srgbClr val="242424"/>
                </a:solidFill>
                <a:latin typeface="Rubik"/>
              </a:rPr>
              <a:t>Numerator</a:t>
            </a:r>
            <a:endParaRPr lang="en-US" sz="900" b="0" i="0" dirty="0">
              <a:solidFill>
                <a:srgbClr val="242424"/>
              </a:solidFill>
              <a:effectLst/>
              <a:latin typeface="Rubik"/>
            </a:endParaRPr>
          </a:p>
          <a:p>
            <a:pPr marL="171450" indent="-171450" algn="l">
              <a:buFont typeface="Arial" panose="020B0604020202020204" pitchFamily="34" charset="0"/>
              <a:buChar char="•"/>
            </a:pPr>
            <a:r>
              <a:rPr lang="en-US" sz="900" b="0" i="0" dirty="0">
                <a:solidFill>
                  <a:srgbClr val="242424"/>
                </a:solidFill>
                <a:effectLst/>
                <a:latin typeface="Rubik"/>
              </a:rPr>
              <a:t> </a:t>
            </a:r>
            <a:r>
              <a:rPr lang="en-US" sz="900" dirty="0">
                <a:solidFill>
                  <a:srgbClr val="242424"/>
                </a:solidFill>
                <a:latin typeface="Rubik"/>
              </a:rPr>
              <a:t>Population 1: </a:t>
            </a:r>
            <a:r>
              <a:rPr lang="en-US" sz="900" b="0" i="0" dirty="0">
                <a:solidFill>
                  <a:srgbClr val="242424"/>
                </a:solidFill>
                <a:effectLst/>
                <a:latin typeface="Rubik"/>
              </a:rPr>
              <a:t>Percentage of patients aged 12 years and older who were screened for tobacco use one or more times during the measurement period</a:t>
            </a:r>
          </a:p>
          <a:p>
            <a:pPr marL="171450" indent="-171450" algn="l">
              <a:buFont typeface="Arial" panose="020B0604020202020204" pitchFamily="34" charset="0"/>
              <a:buChar char="•"/>
            </a:pPr>
            <a:r>
              <a:rPr lang="en-US" sz="900" b="0" i="0" dirty="0">
                <a:solidFill>
                  <a:srgbClr val="242424"/>
                </a:solidFill>
                <a:effectLst/>
                <a:latin typeface="Rubik"/>
              </a:rPr>
              <a:t> Population 2: Patients who received tobacco cessation intervention during the measurement period or in the six months prior to the measurement period               </a:t>
            </a:r>
          </a:p>
          <a:p>
            <a:pPr marL="171450" indent="-171450" algn="l">
              <a:buFont typeface="Arial" panose="020B0604020202020204" pitchFamily="34" charset="0"/>
              <a:buChar char="•"/>
            </a:pPr>
            <a:r>
              <a:rPr lang="en-US" sz="900" b="0" i="0" dirty="0">
                <a:solidFill>
                  <a:srgbClr val="242424"/>
                </a:solidFill>
                <a:effectLst/>
                <a:latin typeface="Rubik"/>
              </a:rPr>
              <a:t> Population 3: Patients who were screened for tobacco use at least once during the measurement period AND who received tobacco cessation intervention during the measurement period or in the six months prior to the measurement period if identified as a tobacco user</a:t>
            </a:r>
          </a:p>
          <a:p>
            <a:pPr algn="l"/>
            <a:endParaRPr lang="en-US" sz="900" dirty="0">
              <a:solidFill>
                <a:srgbClr val="242424"/>
              </a:solidFill>
              <a:latin typeface="Rubik"/>
            </a:endParaRPr>
          </a:p>
          <a:p>
            <a:pPr algn="l"/>
            <a:endParaRPr lang="en-US" sz="900" b="0" i="0" dirty="0">
              <a:solidFill>
                <a:srgbClr val="242424"/>
              </a:solidFill>
              <a:effectLst/>
              <a:latin typeface="Rubik"/>
            </a:endParaRPr>
          </a:p>
          <a:p>
            <a:pPr marR="0" lvl="0" algn="l" defTabSz="449505" rtl="0" eaLnBrk="1" fontAlgn="auto" latinLnBrk="0" hangingPunct="1">
              <a:lnSpc>
                <a:spcPct val="100000"/>
              </a:lnSpc>
              <a:spcBef>
                <a:spcPts val="0"/>
              </a:spcBef>
              <a:spcAft>
                <a:spcPts val="0"/>
              </a:spcAft>
              <a:buClr>
                <a:srgbClr val="154470"/>
              </a:buClr>
              <a:buSzTx/>
              <a:tabLst/>
              <a:defRPr/>
            </a:pPr>
            <a:endParaRPr kumimoji="0" lang="en-US" sz="900" b="0" i="0" u="none" strike="noStrike" kern="1200" cap="none" spc="0" normalizeH="0" baseline="0" noProof="0" dirty="0">
              <a:ln w="0"/>
              <a:solidFill>
                <a:prstClr val="black"/>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7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B20B-7BD2-DC03-13F8-2487E7D97D98}"/>
              </a:ext>
            </a:extLst>
          </p:cNvPr>
          <p:cNvSpPr>
            <a:spLocks noGrp="1"/>
          </p:cNvSpPr>
          <p:nvPr>
            <p:ph type="title"/>
          </p:nvPr>
        </p:nvSpPr>
        <p:spPr/>
        <p:txBody>
          <a:bodyPr/>
          <a:lstStyle/>
          <a:p>
            <a:r>
              <a:rPr lang="en-US" b="1" dirty="0"/>
              <a:t>Quality Programs </a:t>
            </a:r>
            <a:r>
              <a:rPr lang="en-US" dirty="0"/>
              <a:t>Measure Details</a:t>
            </a:r>
          </a:p>
        </p:txBody>
      </p:sp>
      <p:sp>
        <p:nvSpPr>
          <p:cNvPr id="3" name="Text Placeholder 2">
            <a:extLst>
              <a:ext uri="{FF2B5EF4-FFF2-40B4-BE49-F238E27FC236}">
                <a16:creationId xmlns:a16="http://schemas.microsoft.com/office/drawing/2014/main" id="{CB2760D1-336B-95F8-BEC8-00D71669E151}"/>
              </a:ext>
            </a:extLst>
          </p:cNvPr>
          <p:cNvSpPr>
            <a:spLocks noGrp="1"/>
          </p:cNvSpPr>
          <p:nvPr>
            <p:ph type="body" sz="quarter" idx="14"/>
          </p:nvPr>
        </p:nvSpPr>
        <p:spPr>
          <a:xfrm>
            <a:off x="1620908" y="1223418"/>
            <a:ext cx="4252174" cy="233767"/>
          </a:xfrm>
        </p:spPr>
        <p:txBody>
          <a:bodyPr/>
          <a:lstStyle/>
          <a:p>
            <a:r>
              <a:rPr lang="en-US" dirty="0"/>
              <a:t>Patient Age</a:t>
            </a:r>
          </a:p>
        </p:txBody>
      </p:sp>
      <p:sp>
        <p:nvSpPr>
          <p:cNvPr id="4" name="Text Placeholder 3">
            <a:extLst>
              <a:ext uri="{FF2B5EF4-FFF2-40B4-BE49-F238E27FC236}">
                <a16:creationId xmlns:a16="http://schemas.microsoft.com/office/drawing/2014/main" id="{EBE4EAEF-57F1-17E5-DF1C-B7195CE7CAC7}"/>
              </a:ext>
            </a:extLst>
          </p:cNvPr>
          <p:cNvSpPr>
            <a:spLocks noGrp="1"/>
          </p:cNvSpPr>
          <p:nvPr>
            <p:ph type="body" sz="quarter" idx="15"/>
          </p:nvPr>
        </p:nvSpPr>
        <p:spPr>
          <a:xfrm>
            <a:off x="1620909" y="1560302"/>
            <a:ext cx="4252174" cy="617707"/>
          </a:xfrm>
        </p:spPr>
        <p:txBody>
          <a:bodyPr/>
          <a:lstStyle/>
          <a:p>
            <a:r>
              <a:rPr lang="en-US" dirty="0"/>
              <a:t>Pay close attention the age or age group that the measure applies to. If the patient age differs between programs, consider taking the youngest age to create the workflow.</a:t>
            </a:r>
          </a:p>
        </p:txBody>
      </p:sp>
      <p:sp>
        <p:nvSpPr>
          <p:cNvPr id="6" name="Text Placeholder 5">
            <a:extLst>
              <a:ext uri="{FF2B5EF4-FFF2-40B4-BE49-F238E27FC236}">
                <a16:creationId xmlns:a16="http://schemas.microsoft.com/office/drawing/2014/main" id="{E9BC9C50-E722-38A8-FA04-811B6A8268A7}"/>
              </a:ext>
            </a:extLst>
          </p:cNvPr>
          <p:cNvSpPr>
            <a:spLocks noGrp="1"/>
          </p:cNvSpPr>
          <p:nvPr>
            <p:ph type="body" sz="quarter" idx="25"/>
          </p:nvPr>
        </p:nvSpPr>
        <p:spPr>
          <a:xfrm>
            <a:off x="1620908" y="2759599"/>
            <a:ext cx="4252174" cy="233767"/>
          </a:xfrm>
        </p:spPr>
        <p:txBody>
          <a:bodyPr/>
          <a:lstStyle/>
          <a:p>
            <a:r>
              <a:rPr lang="en-US" dirty="0"/>
              <a:t>Criteria for Patient Inclusion</a:t>
            </a:r>
          </a:p>
        </p:txBody>
      </p:sp>
      <p:sp>
        <p:nvSpPr>
          <p:cNvPr id="7" name="Text Placeholder 6">
            <a:extLst>
              <a:ext uri="{FF2B5EF4-FFF2-40B4-BE49-F238E27FC236}">
                <a16:creationId xmlns:a16="http://schemas.microsoft.com/office/drawing/2014/main" id="{717AD2F3-7162-8C37-0E14-6CBDFF96C76F}"/>
              </a:ext>
            </a:extLst>
          </p:cNvPr>
          <p:cNvSpPr>
            <a:spLocks noGrp="1"/>
          </p:cNvSpPr>
          <p:nvPr>
            <p:ph type="body" sz="quarter" idx="26"/>
          </p:nvPr>
        </p:nvSpPr>
        <p:spPr>
          <a:xfrm>
            <a:off x="1649281" y="3142724"/>
            <a:ext cx="4252174" cy="617707"/>
          </a:xfrm>
        </p:spPr>
        <p:txBody>
          <a:bodyPr/>
          <a:lstStyle/>
          <a:p>
            <a:r>
              <a:rPr lang="en-US" dirty="0"/>
              <a:t>Review what patient information is responsible for including the patient in the measure. Compare against similar measures to determine the workflow.</a:t>
            </a:r>
          </a:p>
        </p:txBody>
      </p:sp>
      <p:pic>
        <p:nvPicPr>
          <p:cNvPr id="26" name="Picture Placeholder 25" descr="Group of people outline">
            <a:extLst>
              <a:ext uri="{FF2B5EF4-FFF2-40B4-BE49-F238E27FC236}">
                <a16:creationId xmlns:a16="http://schemas.microsoft.com/office/drawing/2014/main" id="{02B67ABD-A218-7442-AA59-26B677F579E7}"/>
              </a:ext>
            </a:extLst>
          </p:cNvPr>
          <p:cNvPicPr>
            <a:picLocks noGrp="1" noChangeAspect="1"/>
          </p:cNvPicPr>
          <p:nvPr>
            <p:ph type="pic" sz="quarter" idx="27"/>
          </p:nvPr>
        </p:nvPicPr>
        <p:blipFill>
          <a:blip r:embed="rId3">
            <a:extLst>
              <a:ext uri="{96DAC541-7B7A-43D3-8B79-37D633B846F1}">
                <asvg:svgBlip xmlns:asvg="http://schemas.microsoft.com/office/drawing/2016/SVG/main" r:embed="rId4"/>
              </a:ext>
            </a:extLst>
          </a:blip>
          <a:srcRect l="8153" r="8153"/>
          <a:stretch>
            <a:fillRect/>
          </a:stretch>
        </p:blipFill>
        <p:spPr/>
      </p:pic>
      <p:sp>
        <p:nvSpPr>
          <p:cNvPr id="9" name="Text Placeholder 8">
            <a:extLst>
              <a:ext uri="{FF2B5EF4-FFF2-40B4-BE49-F238E27FC236}">
                <a16:creationId xmlns:a16="http://schemas.microsoft.com/office/drawing/2014/main" id="{275869BB-2758-3BF6-A812-8C27D2778941}"/>
              </a:ext>
            </a:extLst>
          </p:cNvPr>
          <p:cNvSpPr>
            <a:spLocks noGrp="1"/>
          </p:cNvSpPr>
          <p:nvPr>
            <p:ph type="body" sz="quarter" idx="28"/>
          </p:nvPr>
        </p:nvSpPr>
        <p:spPr>
          <a:xfrm>
            <a:off x="1620908" y="4479139"/>
            <a:ext cx="4252174" cy="233767"/>
          </a:xfrm>
        </p:spPr>
        <p:txBody>
          <a:bodyPr/>
          <a:lstStyle/>
          <a:p>
            <a:r>
              <a:rPr lang="en-US" dirty="0"/>
              <a:t>Criteria for Measure Achievement</a:t>
            </a:r>
          </a:p>
        </p:txBody>
      </p:sp>
      <p:sp>
        <p:nvSpPr>
          <p:cNvPr id="10" name="Text Placeholder 9">
            <a:extLst>
              <a:ext uri="{FF2B5EF4-FFF2-40B4-BE49-F238E27FC236}">
                <a16:creationId xmlns:a16="http://schemas.microsoft.com/office/drawing/2014/main" id="{85C961BC-B3EF-5D20-D116-B9522792E9AB}"/>
              </a:ext>
            </a:extLst>
          </p:cNvPr>
          <p:cNvSpPr>
            <a:spLocks noGrp="1"/>
          </p:cNvSpPr>
          <p:nvPr>
            <p:ph type="body" sz="quarter" idx="29"/>
          </p:nvPr>
        </p:nvSpPr>
        <p:spPr>
          <a:xfrm>
            <a:off x="1620909" y="4816023"/>
            <a:ext cx="4252174" cy="617707"/>
          </a:xfrm>
        </p:spPr>
        <p:txBody>
          <a:bodyPr/>
          <a:lstStyle/>
          <a:p>
            <a:r>
              <a:rPr lang="en-US" dirty="0"/>
              <a:t>Carefully read through the measure details to determine what </a:t>
            </a:r>
            <a:r>
              <a:rPr lang="en-US" b="1" dirty="0"/>
              <a:t>version</a:t>
            </a:r>
            <a:r>
              <a:rPr lang="en-US" dirty="0"/>
              <a:t>, criteria, documentation, or services provided will achieve the measure for the patient. Know the tools within the EHR to help to capture the data for reporting.</a:t>
            </a:r>
          </a:p>
        </p:txBody>
      </p:sp>
      <p:pic>
        <p:nvPicPr>
          <p:cNvPr id="28" name="Picture Placeholder 27" descr="Diploma outline">
            <a:extLst>
              <a:ext uri="{FF2B5EF4-FFF2-40B4-BE49-F238E27FC236}">
                <a16:creationId xmlns:a16="http://schemas.microsoft.com/office/drawing/2014/main" id="{54CB7701-3A72-8731-301D-C6EC0470DF97}"/>
              </a:ext>
            </a:extLst>
          </p:cNvPr>
          <p:cNvPicPr>
            <a:picLocks noGrp="1" noChangeAspect="1"/>
          </p:cNvPicPr>
          <p:nvPr>
            <p:ph type="pic" sz="quarter" idx="30"/>
          </p:nvPr>
        </p:nvPicPr>
        <p:blipFill>
          <a:blip r:embed="rId5">
            <a:extLst>
              <a:ext uri="{96DAC541-7B7A-43D3-8B79-37D633B846F1}">
                <asvg:svgBlip xmlns:asvg="http://schemas.microsoft.com/office/drawing/2016/SVG/main" r:embed="rId6"/>
              </a:ext>
            </a:extLst>
          </a:blip>
          <a:srcRect l="8223" r="8223"/>
          <a:stretch>
            <a:fillRect/>
          </a:stretch>
        </p:blipFill>
        <p:spPr>
          <a:xfrm>
            <a:off x="695325" y="4622800"/>
            <a:ext cx="798513" cy="955675"/>
          </a:xfrm>
        </p:spPr>
      </p:pic>
      <p:sp>
        <p:nvSpPr>
          <p:cNvPr id="12" name="Text Placeholder 11">
            <a:extLst>
              <a:ext uri="{FF2B5EF4-FFF2-40B4-BE49-F238E27FC236}">
                <a16:creationId xmlns:a16="http://schemas.microsoft.com/office/drawing/2014/main" id="{BA37443A-ECFB-9A09-A800-C03884EFE7ED}"/>
              </a:ext>
            </a:extLst>
          </p:cNvPr>
          <p:cNvSpPr>
            <a:spLocks noGrp="1"/>
          </p:cNvSpPr>
          <p:nvPr>
            <p:ph type="body" sz="quarter" idx="31"/>
          </p:nvPr>
        </p:nvSpPr>
        <p:spPr>
          <a:xfrm>
            <a:off x="7215925" y="1223418"/>
            <a:ext cx="4252174" cy="233767"/>
          </a:xfrm>
        </p:spPr>
        <p:txBody>
          <a:bodyPr/>
          <a:lstStyle/>
          <a:p>
            <a:r>
              <a:rPr lang="en-US" dirty="0"/>
              <a:t>Time Frame</a:t>
            </a:r>
          </a:p>
        </p:txBody>
      </p:sp>
      <p:sp>
        <p:nvSpPr>
          <p:cNvPr id="13" name="Text Placeholder 12">
            <a:extLst>
              <a:ext uri="{FF2B5EF4-FFF2-40B4-BE49-F238E27FC236}">
                <a16:creationId xmlns:a16="http://schemas.microsoft.com/office/drawing/2014/main" id="{3933A5D8-8F0F-C0F9-8538-6DB8EAA9F7EA}"/>
              </a:ext>
            </a:extLst>
          </p:cNvPr>
          <p:cNvSpPr>
            <a:spLocks noGrp="1"/>
          </p:cNvSpPr>
          <p:nvPr>
            <p:ph type="body" sz="quarter" idx="32"/>
          </p:nvPr>
        </p:nvSpPr>
        <p:spPr>
          <a:xfrm>
            <a:off x="7244297" y="1560302"/>
            <a:ext cx="4252174" cy="617707"/>
          </a:xfrm>
        </p:spPr>
        <p:txBody>
          <a:bodyPr/>
          <a:lstStyle/>
          <a:p>
            <a:r>
              <a:rPr lang="en-US" dirty="0"/>
              <a:t>Review the time frames that the measure encompasses. Some measures have a look-back period such as screening measures which will make a huge difference in measure achievement. Know what those time frames are to build a workflow to account for them</a:t>
            </a:r>
          </a:p>
        </p:txBody>
      </p:sp>
      <p:pic>
        <p:nvPicPr>
          <p:cNvPr id="24" name="Picture Placeholder 23" descr="Monthly calendar outline">
            <a:extLst>
              <a:ext uri="{FF2B5EF4-FFF2-40B4-BE49-F238E27FC236}">
                <a16:creationId xmlns:a16="http://schemas.microsoft.com/office/drawing/2014/main" id="{546946B1-574F-B529-0553-AD441438A4B4}"/>
              </a:ext>
            </a:extLst>
          </p:cNvPr>
          <p:cNvPicPr>
            <a:picLocks noGrp="1" noChangeAspect="1"/>
          </p:cNvPicPr>
          <p:nvPr>
            <p:ph type="pic" sz="quarter" idx="33"/>
          </p:nvPr>
        </p:nvPicPr>
        <p:blipFill>
          <a:blip r:embed="rId7">
            <a:extLst>
              <a:ext uri="{96DAC541-7B7A-43D3-8B79-37D633B846F1}">
                <asvg:svgBlip xmlns:asvg="http://schemas.microsoft.com/office/drawing/2016/SVG/main" r:embed="rId8"/>
              </a:ext>
            </a:extLst>
          </a:blip>
          <a:srcRect l="8153" r="8153"/>
          <a:stretch>
            <a:fillRect/>
          </a:stretch>
        </p:blipFill>
        <p:spPr>
          <a:xfrm>
            <a:off x="6291263" y="1338263"/>
            <a:ext cx="798512" cy="954087"/>
          </a:xfrm>
        </p:spPr>
      </p:pic>
      <p:sp>
        <p:nvSpPr>
          <p:cNvPr id="15" name="Text Placeholder 14">
            <a:extLst>
              <a:ext uri="{FF2B5EF4-FFF2-40B4-BE49-F238E27FC236}">
                <a16:creationId xmlns:a16="http://schemas.microsoft.com/office/drawing/2014/main" id="{43F384D6-469A-1278-2A53-5CE60846788D}"/>
              </a:ext>
            </a:extLst>
          </p:cNvPr>
          <p:cNvSpPr>
            <a:spLocks noGrp="1"/>
          </p:cNvSpPr>
          <p:nvPr>
            <p:ph type="body" sz="quarter" idx="34"/>
          </p:nvPr>
        </p:nvSpPr>
        <p:spPr>
          <a:xfrm>
            <a:off x="7204946" y="2697601"/>
            <a:ext cx="4252174" cy="233767"/>
          </a:xfrm>
        </p:spPr>
        <p:txBody>
          <a:bodyPr/>
          <a:lstStyle/>
          <a:p>
            <a:r>
              <a:rPr lang="en-US" dirty="0"/>
              <a:t>Reporting Codes</a:t>
            </a:r>
          </a:p>
        </p:txBody>
      </p:sp>
      <p:sp>
        <p:nvSpPr>
          <p:cNvPr id="16" name="Text Placeholder 15">
            <a:extLst>
              <a:ext uri="{FF2B5EF4-FFF2-40B4-BE49-F238E27FC236}">
                <a16:creationId xmlns:a16="http://schemas.microsoft.com/office/drawing/2014/main" id="{B5CB121E-8DAD-8218-3BFA-B73D9296FF92}"/>
              </a:ext>
            </a:extLst>
          </p:cNvPr>
          <p:cNvSpPr>
            <a:spLocks noGrp="1"/>
          </p:cNvSpPr>
          <p:nvPr>
            <p:ph type="body" sz="quarter" idx="35"/>
          </p:nvPr>
        </p:nvSpPr>
        <p:spPr>
          <a:xfrm>
            <a:off x="7215925" y="3091945"/>
            <a:ext cx="4252174" cy="617707"/>
          </a:xfrm>
        </p:spPr>
        <p:txBody>
          <a:bodyPr/>
          <a:lstStyle/>
          <a:p>
            <a:r>
              <a:rPr lang="en-US" dirty="0"/>
              <a:t>The measure details will contain any codes, ICD, CPTII, HCPCS, LOINC, SNOMED, etc., that when used on claims or EDI submission will achieve the measure or provide certain additional data that was collected during the patient encounter. This is especially important for claims-based reporting. </a:t>
            </a:r>
          </a:p>
        </p:txBody>
      </p:sp>
      <p:pic>
        <p:nvPicPr>
          <p:cNvPr id="30" name="Picture Placeholder 29" descr="Document outline">
            <a:extLst>
              <a:ext uri="{FF2B5EF4-FFF2-40B4-BE49-F238E27FC236}">
                <a16:creationId xmlns:a16="http://schemas.microsoft.com/office/drawing/2014/main" id="{B166A31C-318A-5366-F8B8-FF2695D5BE17}"/>
              </a:ext>
            </a:extLst>
          </p:cNvPr>
          <p:cNvPicPr>
            <a:picLocks noGrp="1" noChangeAspect="1"/>
          </p:cNvPicPr>
          <p:nvPr>
            <p:ph type="pic" sz="quarter" idx="36"/>
          </p:nvPr>
        </p:nvPicPr>
        <p:blipFill>
          <a:blip r:embed="rId9">
            <a:extLst>
              <a:ext uri="{96DAC541-7B7A-43D3-8B79-37D633B846F1}">
                <asvg:svgBlip xmlns:asvg="http://schemas.microsoft.com/office/drawing/2016/SVG/main" r:embed="rId10"/>
              </a:ext>
            </a:extLst>
          </a:blip>
          <a:srcRect l="8153" r="8153"/>
          <a:stretch>
            <a:fillRect/>
          </a:stretch>
        </p:blipFill>
        <p:spPr/>
      </p:pic>
      <p:sp>
        <p:nvSpPr>
          <p:cNvPr id="18" name="Text Placeholder 17">
            <a:extLst>
              <a:ext uri="{FF2B5EF4-FFF2-40B4-BE49-F238E27FC236}">
                <a16:creationId xmlns:a16="http://schemas.microsoft.com/office/drawing/2014/main" id="{36466E59-D058-7156-D10A-9174BBACEAD2}"/>
              </a:ext>
            </a:extLst>
          </p:cNvPr>
          <p:cNvSpPr>
            <a:spLocks noGrp="1"/>
          </p:cNvSpPr>
          <p:nvPr>
            <p:ph type="body" sz="quarter" idx="37"/>
          </p:nvPr>
        </p:nvSpPr>
        <p:spPr>
          <a:xfrm>
            <a:off x="7215925" y="4479139"/>
            <a:ext cx="4252174" cy="233767"/>
          </a:xfrm>
        </p:spPr>
        <p:txBody>
          <a:bodyPr/>
          <a:lstStyle/>
          <a:p>
            <a:r>
              <a:rPr lang="en-US" dirty="0"/>
              <a:t>Exclusions</a:t>
            </a:r>
          </a:p>
        </p:txBody>
      </p:sp>
      <p:sp>
        <p:nvSpPr>
          <p:cNvPr id="19" name="Text Placeholder 18">
            <a:extLst>
              <a:ext uri="{FF2B5EF4-FFF2-40B4-BE49-F238E27FC236}">
                <a16:creationId xmlns:a16="http://schemas.microsoft.com/office/drawing/2014/main" id="{5F8B9644-29E3-352D-FEF4-1F89C9FC5A04}"/>
              </a:ext>
            </a:extLst>
          </p:cNvPr>
          <p:cNvSpPr>
            <a:spLocks noGrp="1"/>
          </p:cNvSpPr>
          <p:nvPr>
            <p:ph type="body" sz="quarter" idx="38"/>
          </p:nvPr>
        </p:nvSpPr>
        <p:spPr>
          <a:xfrm>
            <a:off x="7215926" y="4816023"/>
            <a:ext cx="4252174" cy="617707"/>
          </a:xfrm>
        </p:spPr>
        <p:txBody>
          <a:bodyPr/>
          <a:lstStyle/>
          <a:p>
            <a:r>
              <a:rPr lang="en-US" dirty="0"/>
              <a:t>Many, if not all, measures have exclusions to remove patients from being included. Know what those are and/or what codes to use, such as ICD Diagnosis codes, and provide education to the clinicians on use of those codes to help with measure achievement and the most accurate recording of measure data and patient conditions.</a:t>
            </a:r>
          </a:p>
        </p:txBody>
      </p:sp>
      <p:pic>
        <p:nvPicPr>
          <p:cNvPr id="32" name="Picture Placeholder 31" descr="Cake outline">
            <a:extLst>
              <a:ext uri="{FF2B5EF4-FFF2-40B4-BE49-F238E27FC236}">
                <a16:creationId xmlns:a16="http://schemas.microsoft.com/office/drawing/2014/main" id="{1E9C9DF6-66AF-E2DF-8950-17AF24BC9B27}"/>
              </a:ext>
            </a:extLst>
          </p:cNvPr>
          <p:cNvPicPr>
            <a:picLocks noGrp="1" noChangeAspect="1"/>
          </p:cNvPicPr>
          <p:nvPr>
            <p:ph type="pic" sz="quarter" idx="39"/>
          </p:nvPr>
        </p:nvPicPr>
        <p:blipFill>
          <a:blip r:embed="rId11">
            <a:extLst>
              <a:ext uri="{96DAC541-7B7A-43D3-8B79-37D633B846F1}">
                <asvg:svgBlip xmlns:asvg="http://schemas.microsoft.com/office/drawing/2016/SVG/main" r:embed="rId12"/>
              </a:ext>
            </a:extLst>
          </a:blip>
          <a:srcRect l="8223" r="8223"/>
          <a:stretch>
            <a:fillRect/>
          </a:stretch>
        </p:blipFill>
        <p:spPr>
          <a:xfrm>
            <a:off x="668304" y="1333320"/>
            <a:ext cx="798512" cy="955675"/>
          </a:xfrm>
        </p:spPr>
      </p:pic>
      <p:pic>
        <p:nvPicPr>
          <p:cNvPr id="34" name="Graphic 33" descr="No Walking outline">
            <a:extLst>
              <a:ext uri="{FF2B5EF4-FFF2-40B4-BE49-F238E27FC236}">
                <a16:creationId xmlns:a16="http://schemas.microsoft.com/office/drawing/2014/main" id="{8D09CF9B-1B4C-C4D7-10FC-12FA987A257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90546" y="4712906"/>
            <a:ext cx="914400" cy="914400"/>
          </a:xfrm>
          <a:prstGeom prst="rect">
            <a:avLst/>
          </a:prstGeom>
        </p:spPr>
      </p:pic>
    </p:spTree>
    <p:extLst>
      <p:ext uri="{BB962C8B-B14F-4D97-AF65-F5344CB8AC3E}">
        <p14:creationId xmlns:p14="http://schemas.microsoft.com/office/powerpoint/2010/main" val="358799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B75E1-95A9-2EB7-D3B6-8C0B384EAB2D}"/>
              </a:ext>
            </a:extLst>
          </p:cNvPr>
          <p:cNvSpPr>
            <a:spLocks noGrp="1"/>
          </p:cNvSpPr>
          <p:nvPr>
            <p:ph type="body" sz="quarter" idx="10"/>
          </p:nvPr>
        </p:nvSpPr>
        <p:spPr>
          <a:xfrm>
            <a:off x="3670300" y="4530401"/>
            <a:ext cx="7777480" cy="1957246"/>
          </a:xfrm>
        </p:spPr>
        <p:txBody>
          <a:bodyPr/>
          <a:lstStyle/>
          <a:p>
            <a:r>
              <a:rPr lang="en-US" sz="2800" dirty="0"/>
              <a:t>Thank You</a:t>
            </a:r>
          </a:p>
        </p:txBody>
      </p:sp>
      <p:sp>
        <p:nvSpPr>
          <p:cNvPr id="4" name="Text Placeholder 2">
            <a:extLst>
              <a:ext uri="{FF2B5EF4-FFF2-40B4-BE49-F238E27FC236}">
                <a16:creationId xmlns:a16="http://schemas.microsoft.com/office/drawing/2014/main" id="{BA37D803-4E58-3DF2-4E33-B6A8A0E39907}"/>
              </a:ext>
            </a:extLst>
          </p:cNvPr>
          <p:cNvSpPr txBox="1">
            <a:spLocks/>
          </p:cNvSpPr>
          <p:nvPr/>
        </p:nvSpPr>
        <p:spPr>
          <a:xfrm>
            <a:off x="3800928" y="6012884"/>
            <a:ext cx="7777480" cy="1348970"/>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2800" b="1" i="0" kern="1200" cap="all" baseline="0">
                <a:solidFill>
                  <a:schemeClr val="bg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dirty="0"/>
              <a:t>Jackie Simik, B.S., CPC-A</a:t>
            </a:r>
          </a:p>
          <a:p>
            <a:pPr>
              <a:lnSpc>
                <a:spcPct val="100000"/>
              </a:lnSpc>
              <a:spcBef>
                <a:spcPts val="0"/>
              </a:spcBef>
            </a:pPr>
            <a:r>
              <a:rPr lang="en-US" sz="1200" u="sng" dirty="0">
                <a:hlinkClick r:id="rId3">
                  <a:extLst>
                    <a:ext uri="{A12FA001-AC4F-418D-AE19-62706E023703}">
                      <ahyp:hlinkClr xmlns:ahyp="http://schemas.microsoft.com/office/drawing/2018/hyperlinkcolor" val="tx"/>
                    </a:ext>
                  </a:extLst>
                </a:hlinkClick>
              </a:rPr>
              <a:t>www.linkedin.com/in/jacquelinesimik/</a:t>
            </a:r>
            <a:endParaRPr lang="en-US" sz="1200" u="sng" dirty="0"/>
          </a:p>
        </p:txBody>
      </p:sp>
      <p:sp>
        <p:nvSpPr>
          <p:cNvPr id="3" name="Text Placeholder 1">
            <a:extLst>
              <a:ext uri="{FF2B5EF4-FFF2-40B4-BE49-F238E27FC236}">
                <a16:creationId xmlns:a16="http://schemas.microsoft.com/office/drawing/2014/main" id="{29FA991A-4C5E-D58E-71E1-4FBDD5D806B2}"/>
              </a:ext>
            </a:extLst>
          </p:cNvPr>
          <p:cNvSpPr txBox="1">
            <a:spLocks/>
          </p:cNvSpPr>
          <p:nvPr/>
        </p:nvSpPr>
        <p:spPr>
          <a:xfrm>
            <a:off x="5736404" y="2546948"/>
            <a:ext cx="2987011" cy="1957246"/>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4800" b="0" i="0" kern="1200" cap="all" baseline="0">
                <a:solidFill>
                  <a:schemeClr val="bg1"/>
                </a:solidFill>
                <a:latin typeface="Avenir Next LT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Q &amp; A</a:t>
            </a:r>
          </a:p>
        </p:txBody>
      </p:sp>
    </p:spTree>
    <p:extLst>
      <p:ext uri="{BB962C8B-B14F-4D97-AF65-F5344CB8AC3E}">
        <p14:creationId xmlns:p14="http://schemas.microsoft.com/office/powerpoint/2010/main" val="325245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0773-A35C-E112-3D8F-F1D4213096A5}"/>
              </a:ext>
            </a:extLst>
          </p:cNvPr>
          <p:cNvSpPr>
            <a:spLocks noGrp="1"/>
          </p:cNvSpPr>
          <p:nvPr>
            <p:ph type="title"/>
          </p:nvPr>
        </p:nvSpPr>
        <p:spPr>
          <a:xfrm>
            <a:off x="585281" y="272747"/>
            <a:ext cx="10515600" cy="451998"/>
          </a:xfrm>
          <a:prstGeom prst="rect">
            <a:avLst/>
          </a:prstGeom>
        </p:spPr>
        <p:txBody>
          <a:bodyPr/>
          <a:lstStyle/>
          <a:p>
            <a:r>
              <a:rPr lang="en-US" b="1"/>
              <a:t>Appendix </a:t>
            </a:r>
            <a:r>
              <a:rPr lang="en-US"/>
              <a:t>Resources</a:t>
            </a:r>
            <a:endParaRPr lang="en-US" dirty="0"/>
          </a:p>
        </p:txBody>
      </p:sp>
      <p:sp>
        <p:nvSpPr>
          <p:cNvPr id="3" name="Text Placeholder 2">
            <a:extLst>
              <a:ext uri="{FF2B5EF4-FFF2-40B4-BE49-F238E27FC236}">
                <a16:creationId xmlns:a16="http://schemas.microsoft.com/office/drawing/2014/main" id="{055A7195-B52A-53E7-DDB4-FCEDD44B699D}"/>
              </a:ext>
            </a:extLst>
          </p:cNvPr>
          <p:cNvSpPr>
            <a:spLocks noGrp="1"/>
          </p:cNvSpPr>
          <p:nvPr>
            <p:ph type="body" sz="quarter" idx="16"/>
          </p:nvPr>
        </p:nvSpPr>
        <p:spPr>
          <a:xfrm>
            <a:off x="695528" y="1143000"/>
            <a:ext cx="10880173" cy="4664413"/>
          </a:xfrm>
        </p:spPr>
        <p:txBody>
          <a:bodyPr/>
          <a:lstStyle/>
          <a:p>
            <a:r>
              <a:rPr lang="en-US" b="1" dirty="0"/>
              <a:t>HRSA – UDS Measures 2024</a:t>
            </a:r>
          </a:p>
          <a:p>
            <a:r>
              <a:rPr lang="en-US" dirty="0">
                <a:hlinkClick r:id="rId3"/>
              </a:rPr>
              <a:t>https://bphc.hrsa.gov/sites/default/files/bphc/data-reporting/uds-clinical-measures-handout.pdf</a:t>
            </a:r>
            <a:endParaRPr lang="en-US" dirty="0"/>
          </a:p>
          <a:p>
            <a:endParaRPr lang="en-US" b="1" dirty="0"/>
          </a:p>
          <a:p>
            <a:r>
              <a:rPr lang="en-US" b="1" dirty="0"/>
              <a:t>NCQA </a:t>
            </a:r>
            <a:r>
              <a:rPr lang="en-US" b="1"/>
              <a:t>– NYS PCMH </a:t>
            </a:r>
            <a:r>
              <a:rPr lang="en-US" b="1" dirty="0"/>
              <a:t>Standard Measures</a:t>
            </a:r>
          </a:p>
          <a:p>
            <a:r>
              <a:rPr lang="en-US" dirty="0">
                <a:solidFill>
                  <a:schemeClr val="tx2">
                    <a:lumMod val="75000"/>
                  </a:schemeClr>
                </a:solidFill>
                <a:hlinkClick r:id="rId4">
                  <a:extLst>
                    <a:ext uri="{A12FA001-AC4F-418D-AE19-62706E023703}">
                      <ahyp:hlinkClr xmlns:ahyp="http://schemas.microsoft.com/office/drawing/2018/hyperlinkcolor" val="tx"/>
                    </a:ext>
                  </a:extLst>
                </a:hlinkClick>
              </a:rPr>
              <a:t>https://www.ncqa.org/programs/health-care-providers-practices/state-and-government-recognition/nys-patient-centered-medical-home/faqs-nys-patient-centered-medical-home/</a:t>
            </a:r>
            <a:endParaRPr lang="en-US" dirty="0">
              <a:solidFill>
                <a:schemeClr val="tx2">
                  <a:lumMod val="75000"/>
                </a:schemeClr>
              </a:solidFill>
            </a:endParaRPr>
          </a:p>
          <a:p>
            <a:endParaRPr lang="en-US" b="1" dirty="0"/>
          </a:p>
          <a:p>
            <a:r>
              <a:rPr lang="en-US" b="1" dirty="0"/>
              <a:t>NCQA Report Cards</a:t>
            </a:r>
          </a:p>
          <a:p>
            <a:r>
              <a:rPr lang="en-US" dirty="0">
                <a:hlinkClick r:id="rId5"/>
              </a:rPr>
              <a:t>https://reportcards.ncqa.org/</a:t>
            </a:r>
            <a:endParaRPr lang="en-US" dirty="0"/>
          </a:p>
          <a:p>
            <a:endParaRPr lang="en-US" dirty="0"/>
          </a:p>
          <a:p>
            <a:r>
              <a:rPr lang="en-US" b="1" dirty="0" err="1"/>
              <a:t>eCQI</a:t>
            </a:r>
            <a:r>
              <a:rPr lang="en-US" b="1" dirty="0"/>
              <a:t> Resource Center</a:t>
            </a:r>
          </a:p>
          <a:p>
            <a:r>
              <a:rPr lang="en-US" dirty="0">
                <a:hlinkClick r:id="rId6"/>
              </a:rPr>
              <a:t>https://ecqi.healthit.gov/ecqm/ec/2025/cms0069v13?qt-tabs_measure=measure-information</a:t>
            </a:r>
            <a:endParaRPr lang="en-US" dirty="0"/>
          </a:p>
          <a:p>
            <a:endParaRPr lang="en-US" dirty="0"/>
          </a:p>
          <a:p>
            <a:r>
              <a:rPr lang="en-US" b="1" dirty="0"/>
              <a:t>MIPS Program Information</a:t>
            </a:r>
          </a:p>
          <a:p>
            <a:r>
              <a:rPr lang="en-US" dirty="0">
                <a:hlinkClick r:id="rId7"/>
              </a:rPr>
              <a:t>https://qpp.cms.gov</a:t>
            </a:r>
            <a:endParaRPr lang="en-US" dirty="0"/>
          </a:p>
          <a:p>
            <a:endParaRPr lang="en-US" dirty="0"/>
          </a:p>
          <a:p>
            <a:r>
              <a:rPr lang="en-US" b="1" dirty="0"/>
              <a:t>MIPS Quality Measures 2024</a:t>
            </a:r>
          </a:p>
          <a:p>
            <a:r>
              <a:rPr lang="en-US" dirty="0">
                <a:hlinkClick r:id="rId8"/>
              </a:rPr>
              <a:t>https://qpp.cms.gov/docs/QPP_quality_measure_specifications/CQM-Measures/</a:t>
            </a:r>
            <a:endParaRPr lang="en-US" dirty="0"/>
          </a:p>
          <a:p>
            <a:endParaRPr lang="en-US" dirty="0"/>
          </a:p>
          <a:p>
            <a:r>
              <a:rPr lang="en-US" b="1" dirty="0"/>
              <a:t>Office of the National Coordinator for Health IT – CHPL ID lookup</a:t>
            </a:r>
          </a:p>
          <a:p>
            <a:r>
              <a:rPr lang="en-US" dirty="0">
                <a:hlinkClick r:id="rId9"/>
              </a:rPr>
              <a:t>https://chpl.healthit.gov/#/search</a:t>
            </a:r>
            <a:endParaRPr lang="en-US" dirty="0"/>
          </a:p>
          <a:p>
            <a:endParaRPr lang="en-US" dirty="0"/>
          </a:p>
          <a:p>
            <a:r>
              <a:rPr lang="en-US" b="1" dirty="0"/>
              <a:t>Association of American Family Physicians</a:t>
            </a:r>
          </a:p>
          <a:p>
            <a:r>
              <a:rPr lang="en-US" dirty="0">
                <a:hlinkClick r:id="rId10"/>
              </a:rPr>
              <a:t>https://www.aafp.org/family-physician/practice-and-career/getting-paid/coding/hierarchical-condition-category.html</a:t>
            </a:r>
            <a:endParaRPr lang="en-US" dirty="0"/>
          </a:p>
          <a:p>
            <a:endParaRPr lang="en-US" dirty="0"/>
          </a:p>
          <a:p>
            <a:r>
              <a:rPr lang="en-US" b="1" dirty="0"/>
              <a:t>X12 – External Code Lists</a:t>
            </a:r>
          </a:p>
          <a:p>
            <a:r>
              <a:rPr lang="en-US" dirty="0">
                <a:hlinkClick r:id="rId11"/>
              </a:rPr>
              <a:t>https://x12.org/codes</a:t>
            </a:r>
            <a:endParaRPr lang="en-US" dirty="0"/>
          </a:p>
          <a:p>
            <a:endParaRPr lang="en-US" dirty="0"/>
          </a:p>
          <a:p>
            <a:endParaRPr lang="en-US" dirty="0"/>
          </a:p>
        </p:txBody>
      </p:sp>
    </p:spTree>
    <p:extLst>
      <p:ext uri="{BB962C8B-B14F-4D97-AF65-F5344CB8AC3E}">
        <p14:creationId xmlns:p14="http://schemas.microsoft.com/office/powerpoint/2010/main" val="2013076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ontent Placeholder 2"/>
          <p:cNvSpPr txBox="1">
            <a:spLocks noGrp="1"/>
          </p:cNvSpPr>
          <p:nvPr>
            <p:ph type="body" idx="1"/>
          </p:nvPr>
        </p:nvSpPr>
        <p:spPr>
          <a:xfrm>
            <a:off x="838200" y="1623231"/>
            <a:ext cx="6497548" cy="3793721"/>
          </a:xfrm>
          <a:prstGeom prst="rect">
            <a:avLst/>
          </a:prstGeom>
        </p:spPr>
        <p:txBody>
          <a:bodyPr>
            <a:normAutofit fontScale="92500"/>
          </a:bodyPr>
          <a:lstStyle/>
          <a:p>
            <a:pPr>
              <a:lnSpc>
                <a:spcPct val="100000"/>
              </a:lnSpc>
              <a:spcBef>
                <a:spcPts val="600"/>
              </a:spcBef>
              <a:spcAft>
                <a:spcPts val="600"/>
              </a:spcAft>
            </a:pPr>
            <a:r>
              <a:rPr lang="en-US" sz="2400" dirty="0">
                <a:ea typeface="+mn-lt"/>
                <a:cs typeface="+mn-lt"/>
              </a:rPr>
              <a:t>You have been muted upon entry. Please respect our presenters and stay on mute if you are not speaking.</a:t>
            </a:r>
          </a:p>
          <a:p>
            <a:pPr>
              <a:lnSpc>
                <a:spcPct val="100000"/>
              </a:lnSpc>
              <a:spcBef>
                <a:spcPts val="600"/>
              </a:spcBef>
              <a:spcAft>
                <a:spcPts val="600"/>
              </a:spcAft>
            </a:pPr>
            <a:r>
              <a:rPr lang="en-US" sz="2400" dirty="0">
                <a:ea typeface="+mn-lt"/>
                <a:cs typeface="+mn-lt"/>
              </a:rPr>
              <a:t>Please share your questions in the chat. CHCANYS staff will raise your questions to our speakers and follow up as needed if there are unanswered questions.</a:t>
            </a:r>
          </a:p>
          <a:p>
            <a:pPr>
              <a:lnSpc>
                <a:spcPct val="100000"/>
              </a:lnSpc>
              <a:spcBef>
                <a:spcPts val="600"/>
              </a:spcBef>
              <a:spcAft>
                <a:spcPts val="600"/>
              </a:spcAft>
            </a:pPr>
            <a:r>
              <a:rPr lang="en-US" sz="2400" dirty="0">
                <a:ea typeface="+mn-lt"/>
                <a:cs typeface="+mn-lt"/>
              </a:rPr>
              <a:t>The webinar is being recorded and will be shared after the session along with the slide deck.</a:t>
            </a:r>
          </a:p>
          <a:p>
            <a:pPr>
              <a:lnSpc>
                <a:spcPct val="100000"/>
              </a:lnSpc>
              <a:spcBef>
                <a:spcPts val="600"/>
              </a:spcBef>
              <a:spcAft>
                <a:spcPts val="600"/>
              </a:spcAft>
            </a:pPr>
            <a:r>
              <a:rPr lang="en-US" sz="2400" dirty="0">
                <a:ea typeface="+mn-lt"/>
                <a:cs typeface="+mn-lt"/>
              </a:rPr>
              <a:t>A webinar evaluation will be shared with participants </a:t>
            </a:r>
          </a:p>
          <a:p>
            <a:pPr>
              <a:lnSpc>
                <a:spcPct val="100000"/>
              </a:lnSpc>
              <a:spcBef>
                <a:spcPts val="600"/>
              </a:spcBef>
              <a:spcAft>
                <a:spcPts val="600"/>
              </a:spcAft>
            </a:pPr>
            <a:endParaRPr lang="en-US" sz="2400" dirty="0">
              <a:ea typeface="+mn-lt"/>
              <a:cs typeface="+mn-lt"/>
            </a:endParaRPr>
          </a:p>
        </p:txBody>
      </p:sp>
      <p:pic>
        <p:nvPicPr>
          <p:cNvPr id="5" name="Picture Placeholder 4" descr="A picture containing text&#10;&#10;Description automatically generated">
            <a:extLst>
              <a:ext uri="{FF2B5EF4-FFF2-40B4-BE49-F238E27FC236}">
                <a16:creationId xmlns:a16="http://schemas.microsoft.com/office/drawing/2014/main" id="{9BBEA540-9BDD-4896-A32D-743F5297CEBA}"/>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l="19" r="19"/>
          <a:stretch>
            <a:fillRect/>
          </a:stretch>
        </p:blipFill>
        <p:spPr>
          <a:xfrm>
            <a:off x="7593284" y="912310"/>
            <a:ext cx="4281715" cy="4281714"/>
          </a:xfrm>
        </p:spPr>
      </p:pic>
      <p:sp>
        <p:nvSpPr>
          <p:cNvPr id="6" name="Title 1">
            <a:extLst>
              <a:ext uri="{FF2B5EF4-FFF2-40B4-BE49-F238E27FC236}">
                <a16:creationId xmlns:a16="http://schemas.microsoft.com/office/drawing/2014/main" id="{A8F57FE4-EB7B-4C8C-973D-10BE0DE68544}"/>
              </a:ext>
            </a:extLst>
          </p:cNvPr>
          <p:cNvSpPr txBox="1">
            <a:spLocks/>
          </p:cNvSpPr>
          <p:nvPr/>
        </p:nvSpPr>
        <p:spPr>
          <a:xfrm>
            <a:off x="838200" y="365126"/>
            <a:ext cx="10515600" cy="10236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Proxima Soft"/>
                <a:ea typeface="Proxima Soft"/>
                <a:cs typeface="Proxima Soft"/>
                <a:sym typeface="Proxima Sof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entury Gothic"/>
                <a:ea typeface="Century Gothic"/>
                <a:cs typeface="Century Gothic"/>
                <a:sym typeface="Century Gothic"/>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Proxima Soft"/>
                <a:sym typeface="Proxima Soft"/>
              </a:rPr>
              <a:t>Housekeeping</a:t>
            </a:r>
          </a:p>
        </p:txBody>
      </p:sp>
      <p:pic>
        <p:nvPicPr>
          <p:cNvPr id="2" name="Picture 1">
            <a:extLst>
              <a:ext uri="{FF2B5EF4-FFF2-40B4-BE49-F238E27FC236}">
                <a16:creationId xmlns:a16="http://schemas.microsoft.com/office/drawing/2014/main" id="{03EA37A4-B191-3CF6-FCE8-8A4AF661D5ED}"/>
              </a:ext>
            </a:extLst>
          </p:cNvPr>
          <p:cNvPicPr>
            <a:picLocks noChangeAspect="1"/>
          </p:cNvPicPr>
          <p:nvPr/>
        </p:nvPicPr>
        <p:blipFill>
          <a:blip r:embed="rId4"/>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359693289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Questions?</a:t>
            </a:r>
          </a:p>
        </p:txBody>
      </p:sp>
      <p:pic>
        <p:nvPicPr>
          <p:cNvPr id="7" name="Picture Placeholder 6" descr="A picture containing text, vector graphics&#10;&#10;Description automatically generated">
            <a:extLst>
              <a:ext uri="{FF2B5EF4-FFF2-40B4-BE49-F238E27FC236}">
                <a16:creationId xmlns:a16="http://schemas.microsoft.com/office/drawing/2014/main" id="{252F97F7-0B60-4611-BD23-007A70B4DD05}"/>
              </a:ext>
            </a:extLst>
          </p:cNvPr>
          <p:cNvPicPr>
            <a:picLocks noGrp="1" noChangeAspect="1"/>
          </p:cNvPicPr>
          <p:nvPr>
            <p:ph type="pic" sz="half" idx="21"/>
          </p:nvPr>
        </p:nvPicPr>
        <p:blipFill>
          <a:blip r:embed="rId3">
            <a:extLst>
              <a:ext uri="{28A0092B-C50C-407E-A947-70E740481C1C}">
                <a14:useLocalDpi xmlns:a14="http://schemas.microsoft.com/office/drawing/2010/main" val="0"/>
              </a:ext>
            </a:extLst>
          </a:blip>
          <a:srcRect t="4047" b="4047"/>
          <a:stretch>
            <a:fillRect/>
          </a:stretch>
        </p:blipFill>
        <p:spPr/>
      </p:pic>
      <p:pic>
        <p:nvPicPr>
          <p:cNvPr id="9" name="Picture Placeholder 8" descr="A picture containing logo&#10;&#10;Description automatically generated">
            <a:extLst>
              <a:ext uri="{FF2B5EF4-FFF2-40B4-BE49-F238E27FC236}">
                <a16:creationId xmlns:a16="http://schemas.microsoft.com/office/drawing/2014/main" id="{611D5AD7-46EC-4502-8156-15E65C2DAF2B}"/>
              </a:ext>
            </a:extLst>
          </p:cNvPr>
          <p:cNvPicPr>
            <a:picLocks noGrp="1" noChangeAspect="1"/>
          </p:cNvPicPr>
          <p:nvPr>
            <p:ph type="pic" sz="half" idx="22"/>
          </p:nvPr>
        </p:nvPicPr>
        <p:blipFill>
          <a:blip r:embed="rId4">
            <a:extLst>
              <a:ext uri="{28A0092B-C50C-407E-A947-70E740481C1C}">
                <a14:useLocalDpi xmlns:a14="http://schemas.microsoft.com/office/drawing/2010/main" val="0"/>
              </a:ext>
            </a:extLst>
          </a:blip>
          <a:srcRect t="4063" b="4063"/>
          <a:stretch>
            <a:fillRect/>
          </a:stretch>
        </p:blipFill>
        <p:spPr/>
      </p:pic>
      <p:pic>
        <p:nvPicPr>
          <p:cNvPr id="2" name="Picture 1">
            <a:extLst>
              <a:ext uri="{FF2B5EF4-FFF2-40B4-BE49-F238E27FC236}">
                <a16:creationId xmlns:a16="http://schemas.microsoft.com/office/drawing/2014/main" id="{B62B0234-D04E-C284-CA75-0C51409D4E45}"/>
              </a:ext>
            </a:extLst>
          </p:cNvPr>
          <p:cNvPicPr>
            <a:picLocks noChangeAspect="1"/>
          </p:cNvPicPr>
          <p:nvPr/>
        </p:nvPicPr>
        <p:blipFill>
          <a:blip r:embed="rId5"/>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27748864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E82F-76DB-481F-BB1A-B23B5C2F3E1F}"/>
              </a:ext>
            </a:extLst>
          </p:cNvPr>
          <p:cNvSpPr>
            <a:spLocks noGrp="1"/>
          </p:cNvSpPr>
          <p:nvPr>
            <p:ph type="title"/>
          </p:nvPr>
        </p:nvSpPr>
        <p:spPr>
          <a:xfrm>
            <a:off x="6775703" y="566928"/>
            <a:ext cx="4578337" cy="1161288"/>
          </a:xfrm>
        </p:spPr>
        <p:txBody>
          <a:bodyPr anchor="b">
            <a:normAutofit/>
          </a:bodyPr>
          <a:lstStyle/>
          <a:p>
            <a:r>
              <a:rPr lang="en-US" sz="2500" dirty="0"/>
              <a:t>Continue the Conversation </a:t>
            </a:r>
            <a:br>
              <a:rPr lang="en-US" sz="2500" dirty="0"/>
            </a:br>
            <a:endParaRPr lang="en-US" sz="2500" dirty="0"/>
          </a:p>
        </p:txBody>
      </p:sp>
      <p:pic>
        <p:nvPicPr>
          <p:cNvPr id="5" name="Picture 7" descr="A close up of a piece of paper&#10;&#10;Description generated with high confidence">
            <a:extLst>
              <a:ext uri="{FF2B5EF4-FFF2-40B4-BE49-F238E27FC236}">
                <a16:creationId xmlns:a16="http://schemas.microsoft.com/office/drawing/2014/main" id="{1DB12A92-1ADB-4996-B19B-525EBECBEA80}"/>
              </a:ext>
            </a:extLst>
          </p:cNvPr>
          <p:cNvPicPr>
            <a:picLocks noChangeAspect="1"/>
          </p:cNvPicPr>
          <p:nvPr/>
        </p:nvPicPr>
        <p:blipFill rotWithShape="1">
          <a:blip r:embed="rId3"/>
          <a:srcRect l="3145" r="9521" b="-1"/>
          <a:stretch/>
        </p:blipFill>
        <p:spPr>
          <a:xfrm>
            <a:off x="838199" y="566928"/>
            <a:ext cx="5157216" cy="5285232"/>
          </a:xfrm>
          <a:prstGeom prst="rect">
            <a:avLst/>
          </a:prstGeom>
        </p:spPr>
      </p:pic>
      <p:sp>
        <p:nvSpPr>
          <p:cNvPr id="3" name="Content Placeholder 2">
            <a:extLst>
              <a:ext uri="{FF2B5EF4-FFF2-40B4-BE49-F238E27FC236}">
                <a16:creationId xmlns:a16="http://schemas.microsoft.com/office/drawing/2014/main" id="{4BEC1112-D202-4F84-8F66-B496DE099EA0}"/>
              </a:ext>
            </a:extLst>
          </p:cNvPr>
          <p:cNvSpPr>
            <a:spLocks noGrp="1"/>
          </p:cNvSpPr>
          <p:nvPr>
            <p:ph idx="1"/>
          </p:nvPr>
        </p:nvSpPr>
        <p:spPr>
          <a:xfrm>
            <a:off x="6775704" y="1864895"/>
            <a:ext cx="4572000" cy="4295273"/>
          </a:xfrm>
        </p:spPr>
        <p:txBody>
          <a:bodyPr vert="horz" lIns="91440" tIns="45720" rIns="91440" bIns="45720" rtlCol="0" anchor="t">
            <a:normAutofit/>
          </a:bodyPr>
          <a:lstStyle/>
          <a:p>
            <a:pPr marL="0" indent="0">
              <a:spcBef>
                <a:spcPts val="1200"/>
              </a:spcBef>
              <a:spcAft>
                <a:spcPts val="1200"/>
              </a:spcAft>
              <a:buNone/>
            </a:pPr>
            <a:r>
              <a:rPr lang="en-US" sz="1800" dirty="0"/>
              <a:t>Don’t miss the next session of this 3-part series! </a:t>
            </a:r>
          </a:p>
          <a:p>
            <a:pPr marL="0" indent="0">
              <a:lnSpc>
                <a:spcPct val="100000"/>
              </a:lnSpc>
              <a:spcBef>
                <a:spcPts val="0"/>
              </a:spcBef>
              <a:buNone/>
            </a:pPr>
            <a:r>
              <a:rPr lang="en-US" sz="1800" b="1" u="sng" dirty="0"/>
              <a:t>Session 3: Tuesday, October  29</a:t>
            </a:r>
          </a:p>
          <a:p>
            <a:pPr marL="0" indent="0">
              <a:lnSpc>
                <a:spcPct val="100000"/>
              </a:lnSpc>
              <a:spcBef>
                <a:spcPts val="0"/>
              </a:spcBef>
              <a:buNone/>
            </a:pPr>
            <a:r>
              <a:rPr lang="en-US" sz="1800" dirty="0"/>
              <a:t>Data Governance Program Maintenance &amp; Strategies</a:t>
            </a:r>
          </a:p>
          <a:p>
            <a:pPr marL="0" indent="0">
              <a:spcBef>
                <a:spcPts val="1200"/>
              </a:spcBef>
              <a:spcAft>
                <a:spcPts val="1200"/>
              </a:spcAft>
              <a:buNone/>
            </a:pPr>
            <a:r>
              <a:rPr lang="en-US" sz="1800" dirty="0"/>
              <a:t>We hope to see you then!</a:t>
            </a:r>
          </a:p>
        </p:txBody>
      </p:sp>
      <p:pic>
        <p:nvPicPr>
          <p:cNvPr id="4" name="Picture 3">
            <a:extLst>
              <a:ext uri="{FF2B5EF4-FFF2-40B4-BE49-F238E27FC236}">
                <a16:creationId xmlns:a16="http://schemas.microsoft.com/office/drawing/2014/main" id="{2F7B25C8-5E9A-1BA0-CC99-50C2693F92BC}"/>
              </a:ext>
            </a:extLst>
          </p:cNvPr>
          <p:cNvPicPr>
            <a:picLocks noChangeAspect="1"/>
          </p:cNvPicPr>
          <p:nvPr/>
        </p:nvPicPr>
        <p:blipFill>
          <a:blip r:embed="rId4"/>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61713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1F5816-1AA5-4E40-8DC2-88981EB0D966}"/>
              </a:ext>
            </a:extLst>
          </p:cNvPr>
          <p:cNvSpPr>
            <a:spLocks noGrp="1"/>
          </p:cNvSpPr>
          <p:nvPr>
            <p:ph type="title"/>
          </p:nvPr>
        </p:nvSpPr>
        <p:spPr/>
        <p:txBody>
          <a:bodyPr/>
          <a:lstStyle/>
          <a:p>
            <a:r>
              <a:rPr lang="en-US"/>
              <a:t>Please fill out our survey!</a:t>
            </a:r>
          </a:p>
        </p:txBody>
      </p:sp>
      <p:sp>
        <p:nvSpPr>
          <p:cNvPr id="11" name="Text Placeholder 10">
            <a:extLst>
              <a:ext uri="{FF2B5EF4-FFF2-40B4-BE49-F238E27FC236}">
                <a16:creationId xmlns:a16="http://schemas.microsoft.com/office/drawing/2014/main" id="{08F3ADF1-1C38-43E1-9984-3B88EF069528}"/>
              </a:ext>
            </a:extLst>
          </p:cNvPr>
          <p:cNvSpPr>
            <a:spLocks noGrp="1"/>
          </p:cNvSpPr>
          <p:nvPr>
            <p:ph type="body" idx="1"/>
          </p:nvPr>
        </p:nvSpPr>
        <p:spPr>
          <a:xfrm>
            <a:off x="788151" y="1660876"/>
            <a:ext cx="6810258" cy="1965727"/>
          </a:xfrm>
        </p:spPr>
        <p:txBody>
          <a:bodyPr/>
          <a:lstStyle/>
          <a:p>
            <a:pPr marL="0" indent="0">
              <a:buNone/>
            </a:pPr>
            <a:r>
              <a:rPr lang="en-US" dirty="0"/>
              <a:t>Please share your feedback using the survey link in the chat, the QR code, or the link in the follow up email!</a:t>
            </a:r>
          </a:p>
          <a:p>
            <a:pPr marL="0" indent="0">
              <a:buNone/>
            </a:pPr>
            <a:r>
              <a:rPr lang="en-US" dirty="0"/>
              <a:t>Completing the survey helps us to provide relevant and helpful information. Thank you in advance!</a:t>
            </a:r>
          </a:p>
        </p:txBody>
      </p:sp>
      <p:pic>
        <p:nvPicPr>
          <p:cNvPr id="10" name="Picture Placeholder 9">
            <a:extLst>
              <a:ext uri="{FF2B5EF4-FFF2-40B4-BE49-F238E27FC236}">
                <a16:creationId xmlns:a16="http://schemas.microsoft.com/office/drawing/2014/main" id="{5C7F9376-E80E-47DC-AC97-318AA19D9E9D}"/>
              </a:ext>
            </a:extLst>
          </p:cNvPr>
          <p:cNvPicPr>
            <a:picLocks noGrp="1" noChangeAspect="1"/>
          </p:cNvPicPr>
          <p:nvPr>
            <p:ph type="pic" sz="half" idx="21"/>
          </p:nvPr>
        </p:nvPicPr>
        <p:blipFill rotWithShape="1">
          <a:blip r:embed="rId3">
            <a:extLst>
              <a:ext uri="{28A0092B-C50C-407E-A947-70E740481C1C}">
                <a14:useLocalDpi xmlns:a14="http://schemas.microsoft.com/office/drawing/2010/main" val="0"/>
              </a:ext>
            </a:extLst>
          </a:blip>
          <a:srcRect l="19" r="19"/>
          <a:stretch/>
        </p:blipFill>
        <p:spPr>
          <a:xfrm>
            <a:off x="2876531" y="3197507"/>
            <a:ext cx="2999346" cy="2999345"/>
          </a:xfrm>
        </p:spPr>
      </p:pic>
      <p:pic>
        <p:nvPicPr>
          <p:cNvPr id="2" name="Picture 1">
            <a:extLst>
              <a:ext uri="{FF2B5EF4-FFF2-40B4-BE49-F238E27FC236}">
                <a16:creationId xmlns:a16="http://schemas.microsoft.com/office/drawing/2014/main" id="{D4DC63CE-03D6-1856-0FF4-06909810A1C0}"/>
              </a:ext>
            </a:extLst>
          </p:cNvPr>
          <p:cNvPicPr>
            <a:picLocks noChangeAspect="1"/>
          </p:cNvPicPr>
          <p:nvPr/>
        </p:nvPicPr>
        <p:blipFill>
          <a:blip r:embed="rId4"/>
          <a:stretch>
            <a:fillRect/>
          </a:stretch>
        </p:blipFill>
        <p:spPr>
          <a:xfrm>
            <a:off x="10792818" y="105457"/>
            <a:ext cx="1197673" cy="883390"/>
          </a:xfrm>
          <a:prstGeom prst="rect">
            <a:avLst/>
          </a:prstGeom>
        </p:spPr>
      </p:pic>
      <p:pic>
        <p:nvPicPr>
          <p:cNvPr id="6" name="Picture 5">
            <a:extLst>
              <a:ext uri="{FF2B5EF4-FFF2-40B4-BE49-F238E27FC236}">
                <a16:creationId xmlns:a16="http://schemas.microsoft.com/office/drawing/2014/main" id="{AFFA33A4-4EC4-2030-FB01-9D2751114B2A}"/>
              </a:ext>
            </a:extLst>
          </p:cNvPr>
          <p:cNvPicPr>
            <a:picLocks noChangeAspect="1"/>
          </p:cNvPicPr>
          <p:nvPr/>
        </p:nvPicPr>
        <p:blipFill>
          <a:blip r:embed="rId5"/>
          <a:stretch>
            <a:fillRect/>
          </a:stretch>
        </p:blipFill>
        <p:spPr>
          <a:xfrm>
            <a:off x="7914208" y="1104870"/>
            <a:ext cx="3059211" cy="3107551"/>
          </a:xfrm>
          <a:prstGeom prst="rect">
            <a:avLst/>
          </a:prstGeom>
        </p:spPr>
      </p:pic>
      <p:pic>
        <p:nvPicPr>
          <p:cNvPr id="4" name="Picture 3" descr="A picture containing text, vector graphics&#10;&#10;Description automatically generated">
            <a:extLst>
              <a:ext uri="{FF2B5EF4-FFF2-40B4-BE49-F238E27FC236}">
                <a16:creationId xmlns:a16="http://schemas.microsoft.com/office/drawing/2014/main" id="{F11B359E-4A1E-0995-84C0-110CCB2F29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8911" y="3793765"/>
            <a:ext cx="3611580" cy="3611580"/>
          </a:xfrm>
          <a:prstGeom prst="rect">
            <a:avLst/>
          </a:prstGeom>
        </p:spPr>
      </p:pic>
    </p:spTree>
    <p:extLst>
      <p:ext uri="{BB962C8B-B14F-4D97-AF65-F5344CB8AC3E}">
        <p14:creationId xmlns:p14="http://schemas.microsoft.com/office/powerpoint/2010/main" val="333624170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ape&#10;&#10;Description automatically generated">
            <a:extLst>
              <a:ext uri="{FF2B5EF4-FFF2-40B4-BE49-F238E27FC236}">
                <a16:creationId xmlns:a16="http://schemas.microsoft.com/office/drawing/2014/main" id="{23788209-7A19-47A8-B68A-D70E91C88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352" y="683821"/>
            <a:ext cx="6589295" cy="3530767"/>
          </a:xfrm>
          <a:prstGeom prst="rect">
            <a:avLst/>
          </a:prstGeom>
        </p:spPr>
      </p:pic>
      <p:pic>
        <p:nvPicPr>
          <p:cNvPr id="13" name="Picture 12" descr="A picture containing text, vector graphics&#10;&#10;Description automatically generated">
            <a:extLst>
              <a:ext uri="{FF2B5EF4-FFF2-40B4-BE49-F238E27FC236}">
                <a16:creationId xmlns:a16="http://schemas.microsoft.com/office/drawing/2014/main" id="{81D64D35-7909-4058-9A79-0BA819A54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9" y="3770616"/>
            <a:ext cx="3611580" cy="3611580"/>
          </a:xfrm>
          <a:prstGeom prst="rect">
            <a:avLst/>
          </a:prstGeom>
        </p:spPr>
      </p:pic>
      <p:pic>
        <p:nvPicPr>
          <p:cNvPr id="2" name="Picture 1">
            <a:extLst>
              <a:ext uri="{FF2B5EF4-FFF2-40B4-BE49-F238E27FC236}">
                <a16:creationId xmlns:a16="http://schemas.microsoft.com/office/drawing/2014/main" id="{D590FCA8-BC62-6467-69B6-D7FC2D121EC4}"/>
              </a:ext>
            </a:extLst>
          </p:cNvPr>
          <p:cNvPicPr>
            <a:picLocks noChangeAspect="1"/>
          </p:cNvPicPr>
          <p:nvPr/>
        </p:nvPicPr>
        <p:blipFill>
          <a:blip r:embed="rId5"/>
          <a:stretch>
            <a:fillRect/>
          </a:stretch>
        </p:blipFill>
        <p:spPr>
          <a:xfrm>
            <a:off x="10792818" y="105457"/>
            <a:ext cx="1197673" cy="883390"/>
          </a:xfrm>
          <a:prstGeom prst="rect">
            <a:avLst/>
          </a:prstGeom>
        </p:spPr>
      </p:pic>
    </p:spTree>
    <p:extLst>
      <p:ext uri="{BB962C8B-B14F-4D97-AF65-F5344CB8AC3E}">
        <p14:creationId xmlns:p14="http://schemas.microsoft.com/office/powerpoint/2010/main" val="40691374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4">
            <a:extLst>
              <a:ext uri="{FF2B5EF4-FFF2-40B4-BE49-F238E27FC236}">
                <a16:creationId xmlns:a16="http://schemas.microsoft.com/office/drawing/2014/main" id="{427ED3EA-2184-8D7E-BFF1-E0FAF44804D0}"/>
              </a:ext>
            </a:extLst>
          </p:cNvPr>
          <p:cNvSpPr/>
          <p:nvPr/>
        </p:nvSpPr>
        <p:spPr>
          <a:xfrm>
            <a:off x="804606" y="3175217"/>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2" name="TextBox 1">
            <a:extLst>
              <a:ext uri="{FF2B5EF4-FFF2-40B4-BE49-F238E27FC236}">
                <a16:creationId xmlns:a16="http://schemas.microsoft.com/office/drawing/2014/main" id="{E79C6958-3C3F-8743-9D1B-CB977C572447}"/>
              </a:ext>
            </a:extLst>
          </p:cNvPr>
          <p:cNvSpPr txBox="1"/>
          <p:nvPr/>
        </p:nvSpPr>
        <p:spPr>
          <a:xfrm>
            <a:off x="702851" y="260898"/>
            <a:ext cx="7526419" cy="661720"/>
          </a:xfrm>
          <a:prstGeom prst="rect">
            <a:avLst/>
          </a:prstGeom>
          <a:noFill/>
        </p:spPr>
        <p:txBody>
          <a:bodyPr wrap="none" rtlCol="0">
            <a:spAutoFit/>
          </a:bodyPr>
          <a:lstStyle/>
          <a:p>
            <a:pPr marL="0" marR="0" lvl="0" indent="0" algn="l" defTabSz="914172" rtl="0" eaLnBrk="1" fontAlgn="auto" latinLnBrk="0" hangingPunct="0">
              <a:lnSpc>
                <a:spcPct val="100000"/>
              </a:lnSpc>
              <a:spcBef>
                <a:spcPts val="0"/>
              </a:spcBef>
              <a:spcAft>
                <a:spcPts val="0"/>
              </a:spcAft>
              <a:buClrTx/>
              <a:buSzTx/>
              <a:buFontTx/>
              <a:buNone/>
              <a:tabLst/>
              <a:defRPr/>
            </a:pPr>
            <a:r>
              <a:rPr kumimoji="0" lang="en-US" sz="3700" b="1" i="0" u="none" strike="noStrike" kern="1200" cap="none" spc="-145" normalizeH="0" baseline="0" noProof="0" dirty="0">
                <a:ln>
                  <a:noFill/>
                </a:ln>
                <a:solidFill>
                  <a:srgbClr val="44546A"/>
                </a:solidFill>
                <a:effectLst/>
                <a:uLnTx/>
                <a:uFillTx/>
                <a:latin typeface="Poppins" pitchFamily="2" charset="77"/>
                <a:ea typeface="+mn-ea"/>
                <a:cs typeface="Poppins" pitchFamily="2" charset="77"/>
                <a:sym typeface="Century Gothic"/>
              </a:rPr>
              <a:t>New York State HCCN Objectives</a:t>
            </a:r>
          </a:p>
        </p:txBody>
      </p:sp>
      <p:sp>
        <p:nvSpPr>
          <p:cNvPr id="7" name="Oval 6">
            <a:extLst>
              <a:ext uri="{FF2B5EF4-FFF2-40B4-BE49-F238E27FC236}">
                <a16:creationId xmlns:a16="http://schemas.microsoft.com/office/drawing/2014/main" id="{AD61033D-8AAB-1347-95C5-11337AEB0A60}"/>
              </a:ext>
            </a:extLst>
          </p:cNvPr>
          <p:cNvSpPr>
            <a:spLocks noChangeAspect="1"/>
          </p:cNvSpPr>
          <p:nvPr/>
        </p:nvSpPr>
        <p:spPr>
          <a:xfrm>
            <a:off x="8404756" y="1036653"/>
            <a:ext cx="1413850" cy="1413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05" name="Rectangle 104">
            <a:extLst>
              <a:ext uri="{FF2B5EF4-FFF2-40B4-BE49-F238E27FC236}">
                <a16:creationId xmlns:a16="http://schemas.microsoft.com/office/drawing/2014/main" id="{C5C5743F-6951-420F-948C-13137E3254F0}"/>
              </a:ext>
            </a:extLst>
          </p:cNvPr>
          <p:cNvSpPr/>
          <p:nvPr/>
        </p:nvSpPr>
        <p:spPr>
          <a:xfrm>
            <a:off x="7001397" y="1820301"/>
            <a:ext cx="3990842" cy="3829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grpSp>
        <p:nvGrpSpPr>
          <p:cNvPr id="106" name="Group 105">
            <a:extLst>
              <a:ext uri="{FF2B5EF4-FFF2-40B4-BE49-F238E27FC236}">
                <a16:creationId xmlns:a16="http://schemas.microsoft.com/office/drawing/2014/main" id="{398DEE73-69EF-40D9-9664-5660B080B2B5}"/>
              </a:ext>
            </a:extLst>
          </p:cNvPr>
          <p:cNvGrpSpPr/>
          <p:nvPr/>
        </p:nvGrpSpPr>
        <p:grpSpPr>
          <a:xfrm>
            <a:off x="7502451" y="2032718"/>
            <a:ext cx="3587772" cy="266466"/>
            <a:chOff x="3760882" y="5515997"/>
            <a:chExt cx="7177412" cy="533070"/>
          </a:xfrm>
        </p:grpSpPr>
        <p:grpSp>
          <p:nvGrpSpPr>
            <p:cNvPr id="107" name="Group 106">
              <a:extLst>
                <a:ext uri="{FF2B5EF4-FFF2-40B4-BE49-F238E27FC236}">
                  <a16:creationId xmlns:a16="http://schemas.microsoft.com/office/drawing/2014/main" id="{6FF6A6A3-AC23-45B8-84A1-918C7D3CABF1}"/>
                </a:ext>
              </a:extLst>
            </p:cNvPr>
            <p:cNvGrpSpPr/>
            <p:nvPr/>
          </p:nvGrpSpPr>
          <p:grpSpPr>
            <a:xfrm>
              <a:off x="3760882" y="5554573"/>
              <a:ext cx="494494" cy="494494"/>
              <a:chOff x="5629764" y="6713334"/>
              <a:chExt cx="2828436" cy="2828436"/>
            </a:xfrm>
          </p:grpSpPr>
          <p:sp>
            <p:nvSpPr>
              <p:cNvPr id="109" name="Oval 108">
                <a:extLst>
                  <a:ext uri="{FF2B5EF4-FFF2-40B4-BE49-F238E27FC236}">
                    <a16:creationId xmlns:a16="http://schemas.microsoft.com/office/drawing/2014/main" id="{0DFD9E6B-BA9A-4D57-B311-E76254C69A58}"/>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10" name="Freeform 1">
                <a:extLst>
                  <a:ext uri="{FF2B5EF4-FFF2-40B4-BE49-F238E27FC236}">
                    <a16:creationId xmlns:a16="http://schemas.microsoft.com/office/drawing/2014/main" id="{33D5577E-7D0A-4BC3-B213-CC39E59FBB59}"/>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08" name="Subtitle 2">
              <a:extLst>
                <a:ext uri="{FF2B5EF4-FFF2-40B4-BE49-F238E27FC236}">
                  <a16:creationId xmlns:a16="http://schemas.microsoft.com/office/drawing/2014/main" id="{40F087FE-266B-49DF-9BA3-FF34E8BB5B1F}"/>
                </a:ext>
              </a:extLst>
            </p:cNvPr>
            <p:cNvSpPr txBox="1">
              <a:spLocks/>
            </p:cNvSpPr>
            <p:nvPr/>
          </p:nvSpPr>
          <p:spPr>
            <a:xfrm>
              <a:off x="4381149" y="5515997"/>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Patient Engagement</a:t>
              </a:r>
            </a:p>
          </p:txBody>
        </p:sp>
      </p:grpSp>
      <p:grpSp>
        <p:nvGrpSpPr>
          <p:cNvPr id="111" name="Group 110">
            <a:extLst>
              <a:ext uri="{FF2B5EF4-FFF2-40B4-BE49-F238E27FC236}">
                <a16:creationId xmlns:a16="http://schemas.microsoft.com/office/drawing/2014/main" id="{3FAE14B3-7C55-4828-9451-443ACB4388F9}"/>
              </a:ext>
            </a:extLst>
          </p:cNvPr>
          <p:cNvGrpSpPr/>
          <p:nvPr/>
        </p:nvGrpSpPr>
        <p:grpSpPr>
          <a:xfrm>
            <a:off x="7502451" y="2352114"/>
            <a:ext cx="3587772" cy="266467"/>
            <a:chOff x="3760882" y="5515995"/>
            <a:chExt cx="7177412" cy="533072"/>
          </a:xfrm>
        </p:grpSpPr>
        <p:grpSp>
          <p:nvGrpSpPr>
            <p:cNvPr id="112" name="Group 111">
              <a:extLst>
                <a:ext uri="{FF2B5EF4-FFF2-40B4-BE49-F238E27FC236}">
                  <a16:creationId xmlns:a16="http://schemas.microsoft.com/office/drawing/2014/main" id="{A75944A8-8713-4C5C-A43C-3B44AB3758F1}"/>
                </a:ext>
              </a:extLst>
            </p:cNvPr>
            <p:cNvGrpSpPr/>
            <p:nvPr/>
          </p:nvGrpSpPr>
          <p:grpSpPr>
            <a:xfrm>
              <a:off x="3760882" y="5554573"/>
              <a:ext cx="494494" cy="494494"/>
              <a:chOff x="5629764" y="6713334"/>
              <a:chExt cx="2828436" cy="2828436"/>
            </a:xfrm>
          </p:grpSpPr>
          <p:sp>
            <p:nvSpPr>
              <p:cNvPr id="114" name="Oval 113">
                <a:extLst>
                  <a:ext uri="{FF2B5EF4-FFF2-40B4-BE49-F238E27FC236}">
                    <a16:creationId xmlns:a16="http://schemas.microsoft.com/office/drawing/2014/main" id="{70437581-45B2-4D52-8C1B-88E8E32DF38A}"/>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15" name="Freeform 1">
                <a:extLst>
                  <a:ext uri="{FF2B5EF4-FFF2-40B4-BE49-F238E27FC236}">
                    <a16:creationId xmlns:a16="http://schemas.microsoft.com/office/drawing/2014/main" id="{C029B2A8-6CE4-48EB-B815-67030A2905F0}"/>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13" name="Subtitle 2">
              <a:extLst>
                <a:ext uri="{FF2B5EF4-FFF2-40B4-BE49-F238E27FC236}">
                  <a16:creationId xmlns:a16="http://schemas.microsoft.com/office/drawing/2014/main" id="{FBAA6A3C-7E55-4A7D-BDE6-248EAB2E4B13}"/>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Patient Privacy &amp; Cybersecurity</a:t>
              </a:r>
            </a:p>
          </p:txBody>
        </p:sp>
      </p:grpSp>
      <p:grpSp>
        <p:nvGrpSpPr>
          <p:cNvPr id="116" name="Group 115">
            <a:extLst>
              <a:ext uri="{FF2B5EF4-FFF2-40B4-BE49-F238E27FC236}">
                <a16:creationId xmlns:a16="http://schemas.microsoft.com/office/drawing/2014/main" id="{3E0A3E17-B8F6-485F-8C2D-BE36161B756F}"/>
              </a:ext>
            </a:extLst>
          </p:cNvPr>
          <p:cNvGrpSpPr/>
          <p:nvPr/>
        </p:nvGrpSpPr>
        <p:grpSpPr>
          <a:xfrm>
            <a:off x="7502451" y="2677957"/>
            <a:ext cx="3587772" cy="266467"/>
            <a:chOff x="3760882" y="5515995"/>
            <a:chExt cx="7177412" cy="533072"/>
          </a:xfrm>
        </p:grpSpPr>
        <p:grpSp>
          <p:nvGrpSpPr>
            <p:cNvPr id="117" name="Group 116">
              <a:extLst>
                <a:ext uri="{FF2B5EF4-FFF2-40B4-BE49-F238E27FC236}">
                  <a16:creationId xmlns:a16="http://schemas.microsoft.com/office/drawing/2014/main" id="{0421AB50-47E2-4D99-AF82-AF4719A11035}"/>
                </a:ext>
              </a:extLst>
            </p:cNvPr>
            <p:cNvGrpSpPr/>
            <p:nvPr/>
          </p:nvGrpSpPr>
          <p:grpSpPr>
            <a:xfrm>
              <a:off x="3760882" y="5554573"/>
              <a:ext cx="494494" cy="494494"/>
              <a:chOff x="5629764" y="6713332"/>
              <a:chExt cx="2828436" cy="2828435"/>
            </a:xfrm>
          </p:grpSpPr>
          <p:sp>
            <p:nvSpPr>
              <p:cNvPr id="119" name="Oval 118">
                <a:extLst>
                  <a:ext uri="{FF2B5EF4-FFF2-40B4-BE49-F238E27FC236}">
                    <a16:creationId xmlns:a16="http://schemas.microsoft.com/office/drawing/2014/main" id="{15B98AAD-3066-45D9-9DD4-485FB9CD70AA}"/>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20" name="Freeform 1">
                <a:extLst>
                  <a:ext uri="{FF2B5EF4-FFF2-40B4-BE49-F238E27FC236}">
                    <a16:creationId xmlns:a16="http://schemas.microsoft.com/office/drawing/2014/main" id="{07F18C1A-0D70-48D7-BEE7-0561414BCAAC}"/>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18" name="Subtitle 2">
              <a:extLst>
                <a:ext uri="{FF2B5EF4-FFF2-40B4-BE49-F238E27FC236}">
                  <a16:creationId xmlns:a16="http://schemas.microsoft.com/office/drawing/2014/main" id="{923EA8E5-5361-4E9F-9295-5E15DE8EFBF3}"/>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Social Risk Factor I</a:t>
              </a:r>
              <a:r>
                <a:rPr kumimoji="0" lang="en-US" sz="1200" b="0" i="0" u="none" strike="noStrike" kern="1200" cap="none" spc="0" normalizeH="0" baseline="0" noProof="0" dirty="0">
                  <a:ln>
                    <a:noFill/>
                  </a:ln>
                  <a:solidFill>
                    <a:srgbClr val="44546A"/>
                  </a:solidFill>
                  <a:effectLst/>
                  <a:uLnTx/>
                  <a:uFillTx/>
                  <a:latin typeface="Lato Light"/>
                  <a:ea typeface="Lato Light"/>
                  <a:cs typeface="Lato Light"/>
                  <a:sym typeface="Century Gothic"/>
                </a:rPr>
                <a:t>ntervention</a:t>
              </a:r>
            </a:p>
          </p:txBody>
        </p:sp>
      </p:grpSp>
      <p:grpSp>
        <p:nvGrpSpPr>
          <p:cNvPr id="121" name="Group 120">
            <a:extLst>
              <a:ext uri="{FF2B5EF4-FFF2-40B4-BE49-F238E27FC236}">
                <a16:creationId xmlns:a16="http://schemas.microsoft.com/office/drawing/2014/main" id="{643C41A2-00CB-44BF-A0D2-D103F830AE37}"/>
              </a:ext>
            </a:extLst>
          </p:cNvPr>
          <p:cNvGrpSpPr/>
          <p:nvPr/>
        </p:nvGrpSpPr>
        <p:grpSpPr>
          <a:xfrm>
            <a:off x="7502451" y="2998144"/>
            <a:ext cx="3587772" cy="266467"/>
            <a:chOff x="3760882" y="5515995"/>
            <a:chExt cx="7177412" cy="533072"/>
          </a:xfrm>
        </p:grpSpPr>
        <p:grpSp>
          <p:nvGrpSpPr>
            <p:cNvPr id="122" name="Group 121">
              <a:extLst>
                <a:ext uri="{FF2B5EF4-FFF2-40B4-BE49-F238E27FC236}">
                  <a16:creationId xmlns:a16="http://schemas.microsoft.com/office/drawing/2014/main" id="{E03B429B-E482-48E1-92D1-00C2641EB8A5}"/>
                </a:ext>
              </a:extLst>
            </p:cNvPr>
            <p:cNvGrpSpPr/>
            <p:nvPr/>
          </p:nvGrpSpPr>
          <p:grpSpPr>
            <a:xfrm>
              <a:off x="3760882" y="5554573"/>
              <a:ext cx="494494" cy="494494"/>
              <a:chOff x="5629764" y="6713334"/>
              <a:chExt cx="2828436" cy="2828436"/>
            </a:xfrm>
          </p:grpSpPr>
          <p:sp>
            <p:nvSpPr>
              <p:cNvPr id="124" name="Oval 123">
                <a:extLst>
                  <a:ext uri="{FF2B5EF4-FFF2-40B4-BE49-F238E27FC236}">
                    <a16:creationId xmlns:a16="http://schemas.microsoft.com/office/drawing/2014/main" id="{0F7DD3BD-69B5-45D2-B683-07C74DDB24D7}"/>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25" name="Freeform 1">
                <a:extLst>
                  <a:ext uri="{FF2B5EF4-FFF2-40B4-BE49-F238E27FC236}">
                    <a16:creationId xmlns:a16="http://schemas.microsoft.com/office/drawing/2014/main" id="{A9867443-1BDE-4DB2-872E-0871E5573297}"/>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23" name="Subtitle 2">
              <a:extLst>
                <a:ext uri="{FF2B5EF4-FFF2-40B4-BE49-F238E27FC236}">
                  <a16:creationId xmlns:a16="http://schemas.microsoft.com/office/drawing/2014/main" id="{E890E4F4-BF5D-49E7-9C80-934DE5B8F615}"/>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Disaggregated Patient-level Data (UDS+)</a:t>
              </a:r>
            </a:p>
          </p:txBody>
        </p:sp>
      </p:grpSp>
      <p:grpSp>
        <p:nvGrpSpPr>
          <p:cNvPr id="126" name="Group 125">
            <a:extLst>
              <a:ext uri="{FF2B5EF4-FFF2-40B4-BE49-F238E27FC236}">
                <a16:creationId xmlns:a16="http://schemas.microsoft.com/office/drawing/2014/main" id="{A37DA409-54F2-48F2-A95F-594C927DA349}"/>
              </a:ext>
            </a:extLst>
          </p:cNvPr>
          <p:cNvGrpSpPr/>
          <p:nvPr/>
        </p:nvGrpSpPr>
        <p:grpSpPr>
          <a:xfrm>
            <a:off x="7502451" y="3317536"/>
            <a:ext cx="3587772" cy="266467"/>
            <a:chOff x="3760882" y="5515995"/>
            <a:chExt cx="7177412" cy="533072"/>
          </a:xfrm>
        </p:grpSpPr>
        <p:grpSp>
          <p:nvGrpSpPr>
            <p:cNvPr id="127" name="Group 126">
              <a:extLst>
                <a:ext uri="{FF2B5EF4-FFF2-40B4-BE49-F238E27FC236}">
                  <a16:creationId xmlns:a16="http://schemas.microsoft.com/office/drawing/2014/main" id="{E9FD3BD8-9920-4A40-AB75-C34882354794}"/>
                </a:ext>
              </a:extLst>
            </p:cNvPr>
            <p:cNvGrpSpPr/>
            <p:nvPr/>
          </p:nvGrpSpPr>
          <p:grpSpPr>
            <a:xfrm>
              <a:off x="3760882" y="5554573"/>
              <a:ext cx="494494" cy="494494"/>
              <a:chOff x="5629764" y="6713334"/>
              <a:chExt cx="2828436" cy="2828436"/>
            </a:xfrm>
          </p:grpSpPr>
          <p:sp>
            <p:nvSpPr>
              <p:cNvPr id="129" name="Oval 128">
                <a:extLst>
                  <a:ext uri="{FF2B5EF4-FFF2-40B4-BE49-F238E27FC236}">
                    <a16:creationId xmlns:a16="http://schemas.microsoft.com/office/drawing/2014/main" id="{5F2339A9-8DEE-4399-892B-F61CC4FBE429}"/>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30" name="Freeform 1">
                <a:extLst>
                  <a:ext uri="{FF2B5EF4-FFF2-40B4-BE49-F238E27FC236}">
                    <a16:creationId xmlns:a16="http://schemas.microsoft.com/office/drawing/2014/main" id="{42ABA033-0548-43D3-8C97-661FF81DF1C2}"/>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28" name="Subtitle 2">
              <a:extLst>
                <a:ext uri="{FF2B5EF4-FFF2-40B4-BE49-F238E27FC236}">
                  <a16:creationId xmlns:a16="http://schemas.microsoft.com/office/drawing/2014/main" id="{6FA718C2-8189-4280-9FA9-1D0ED5EE046C}"/>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Interoperable Data Exchange &amp; Integration</a:t>
              </a:r>
            </a:p>
          </p:txBody>
        </p:sp>
      </p:grpSp>
      <p:grpSp>
        <p:nvGrpSpPr>
          <p:cNvPr id="131" name="Group 130">
            <a:extLst>
              <a:ext uri="{FF2B5EF4-FFF2-40B4-BE49-F238E27FC236}">
                <a16:creationId xmlns:a16="http://schemas.microsoft.com/office/drawing/2014/main" id="{8CC3FD65-94A9-4D91-8A08-C75EAA365BB6}"/>
              </a:ext>
            </a:extLst>
          </p:cNvPr>
          <p:cNvGrpSpPr/>
          <p:nvPr/>
        </p:nvGrpSpPr>
        <p:grpSpPr>
          <a:xfrm>
            <a:off x="7502451" y="3643375"/>
            <a:ext cx="3587772" cy="266466"/>
            <a:chOff x="3760882" y="5515997"/>
            <a:chExt cx="7177412" cy="533070"/>
          </a:xfrm>
        </p:grpSpPr>
        <p:grpSp>
          <p:nvGrpSpPr>
            <p:cNvPr id="132" name="Group 131">
              <a:extLst>
                <a:ext uri="{FF2B5EF4-FFF2-40B4-BE49-F238E27FC236}">
                  <a16:creationId xmlns:a16="http://schemas.microsoft.com/office/drawing/2014/main" id="{E5B0376E-F586-48B8-BAB9-D2F01201DF49}"/>
                </a:ext>
              </a:extLst>
            </p:cNvPr>
            <p:cNvGrpSpPr/>
            <p:nvPr/>
          </p:nvGrpSpPr>
          <p:grpSpPr>
            <a:xfrm>
              <a:off x="3760882" y="5554573"/>
              <a:ext cx="494494" cy="494494"/>
              <a:chOff x="5629764" y="6713332"/>
              <a:chExt cx="2828436" cy="2828435"/>
            </a:xfrm>
          </p:grpSpPr>
          <p:sp>
            <p:nvSpPr>
              <p:cNvPr id="134" name="Oval 133">
                <a:extLst>
                  <a:ext uri="{FF2B5EF4-FFF2-40B4-BE49-F238E27FC236}">
                    <a16:creationId xmlns:a16="http://schemas.microsoft.com/office/drawing/2014/main" id="{67E729C2-0F60-4B34-9E73-FDCAA22B3734}"/>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35" name="Freeform 1">
                <a:extLst>
                  <a:ext uri="{FF2B5EF4-FFF2-40B4-BE49-F238E27FC236}">
                    <a16:creationId xmlns:a16="http://schemas.microsoft.com/office/drawing/2014/main" id="{B9F92D82-BE6E-4525-9A57-2D46F794A7EB}"/>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33" name="Subtitle 2">
              <a:extLst>
                <a:ext uri="{FF2B5EF4-FFF2-40B4-BE49-F238E27FC236}">
                  <a16:creationId xmlns:a16="http://schemas.microsoft.com/office/drawing/2014/main" id="{73729158-E239-4E26-A052-7240C7FAE791}"/>
                </a:ext>
              </a:extLst>
            </p:cNvPr>
            <p:cNvSpPr txBox="1">
              <a:spLocks/>
            </p:cNvSpPr>
            <p:nvPr/>
          </p:nvSpPr>
          <p:spPr>
            <a:xfrm>
              <a:off x="4381149" y="5515997"/>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Data Utilization</a:t>
              </a:r>
            </a:p>
          </p:txBody>
        </p:sp>
      </p:grpSp>
      <p:grpSp>
        <p:nvGrpSpPr>
          <p:cNvPr id="136" name="Group 135">
            <a:extLst>
              <a:ext uri="{FF2B5EF4-FFF2-40B4-BE49-F238E27FC236}">
                <a16:creationId xmlns:a16="http://schemas.microsoft.com/office/drawing/2014/main" id="{489E85EE-D025-40F1-938C-AC2EFBC5E88B}"/>
              </a:ext>
            </a:extLst>
          </p:cNvPr>
          <p:cNvGrpSpPr/>
          <p:nvPr/>
        </p:nvGrpSpPr>
        <p:grpSpPr>
          <a:xfrm>
            <a:off x="7502451" y="3946239"/>
            <a:ext cx="3587772" cy="266467"/>
            <a:chOff x="3760882" y="5515995"/>
            <a:chExt cx="7177412" cy="533072"/>
          </a:xfrm>
        </p:grpSpPr>
        <p:grpSp>
          <p:nvGrpSpPr>
            <p:cNvPr id="137" name="Group 136">
              <a:extLst>
                <a:ext uri="{FF2B5EF4-FFF2-40B4-BE49-F238E27FC236}">
                  <a16:creationId xmlns:a16="http://schemas.microsoft.com/office/drawing/2014/main" id="{2B176665-54CF-432B-86A9-8040E1D4594A}"/>
                </a:ext>
              </a:extLst>
            </p:cNvPr>
            <p:cNvGrpSpPr/>
            <p:nvPr/>
          </p:nvGrpSpPr>
          <p:grpSpPr>
            <a:xfrm>
              <a:off x="3760882" y="5554573"/>
              <a:ext cx="494494" cy="494494"/>
              <a:chOff x="5629764" y="6713334"/>
              <a:chExt cx="2828436" cy="2828436"/>
            </a:xfrm>
          </p:grpSpPr>
          <p:sp>
            <p:nvSpPr>
              <p:cNvPr id="139" name="Oval 138">
                <a:extLst>
                  <a:ext uri="{FF2B5EF4-FFF2-40B4-BE49-F238E27FC236}">
                    <a16:creationId xmlns:a16="http://schemas.microsoft.com/office/drawing/2014/main" id="{A40C89A5-D1D6-4112-9E2F-EEF500F50CA3}"/>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40" name="Freeform 1">
                <a:extLst>
                  <a:ext uri="{FF2B5EF4-FFF2-40B4-BE49-F238E27FC236}">
                    <a16:creationId xmlns:a16="http://schemas.microsoft.com/office/drawing/2014/main" id="{6615A112-881E-4B10-802F-AA27164A4FF5}"/>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38" name="Subtitle 2">
              <a:extLst>
                <a:ext uri="{FF2B5EF4-FFF2-40B4-BE49-F238E27FC236}">
                  <a16:creationId xmlns:a16="http://schemas.microsoft.com/office/drawing/2014/main" id="{561E27E3-DDAE-4838-9713-36F5F26B7DFB}"/>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Leveraging Digital Health Tools</a:t>
              </a:r>
            </a:p>
          </p:txBody>
        </p:sp>
      </p:grpSp>
      <p:grpSp>
        <p:nvGrpSpPr>
          <p:cNvPr id="141" name="Group 140">
            <a:extLst>
              <a:ext uri="{FF2B5EF4-FFF2-40B4-BE49-F238E27FC236}">
                <a16:creationId xmlns:a16="http://schemas.microsoft.com/office/drawing/2014/main" id="{06493B44-0A4E-42B3-87DF-5CDA9012B24B}"/>
              </a:ext>
            </a:extLst>
          </p:cNvPr>
          <p:cNvGrpSpPr/>
          <p:nvPr/>
        </p:nvGrpSpPr>
        <p:grpSpPr>
          <a:xfrm>
            <a:off x="7502451" y="4265632"/>
            <a:ext cx="3587772" cy="266467"/>
            <a:chOff x="3760882" y="5515995"/>
            <a:chExt cx="7177412" cy="533072"/>
          </a:xfrm>
        </p:grpSpPr>
        <p:grpSp>
          <p:nvGrpSpPr>
            <p:cNvPr id="142" name="Group 141">
              <a:extLst>
                <a:ext uri="{FF2B5EF4-FFF2-40B4-BE49-F238E27FC236}">
                  <a16:creationId xmlns:a16="http://schemas.microsoft.com/office/drawing/2014/main" id="{04A1E3F9-BD9D-417C-8BE5-5E1E747D7102}"/>
                </a:ext>
              </a:extLst>
            </p:cNvPr>
            <p:cNvGrpSpPr/>
            <p:nvPr/>
          </p:nvGrpSpPr>
          <p:grpSpPr>
            <a:xfrm>
              <a:off x="3760882" y="5554573"/>
              <a:ext cx="494494" cy="494494"/>
              <a:chOff x="5629764" y="6713334"/>
              <a:chExt cx="2828436" cy="2828436"/>
            </a:xfrm>
          </p:grpSpPr>
          <p:sp>
            <p:nvSpPr>
              <p:cNvPr id="144" name="Oval 143">
                <a:extLst>
                  <a:ext uri="{FF2B5EF4-FFF2-40B4-BE49-F238E27FC236}">
                    <a16:creationId xmlns:a16="http://schemas.microsoft.com/office/drawing/2014/main" id="{6F2604D7-778B-432F-AEFE-FB8D332ECD7A}"/>
                  </a:ext>
                </a:extLst>
              </p:cNvPr>
              <p:cNvSpPr>
                <a:spLocks noChangeAspect="1"/>
              </p:cNvSpPr>
              <p:nvPr/>
            </p:nvSpPr>
            <p:spPr>
              <a:xfrm>
                <a:off x="5629764" y="6713334"/>
                <a:ext cx="2828436" cy="282843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45" name="Freeform 1">
                <a:extLst>
                  <a:ext uri="{FF2B5EF4-FFF2-40B4-BE49-F238E27FC236}">
                    <a16:creationId xmlns:a16="http://schemas.microsoft.com/office/drawing/2014/main" id="{BADD93D9-93C5-4290-989E-F279D591ED3B}"/>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43" name="Subtitle 2">
              <a:extLst>
                <a:ext uri="{FF2B5EF4-FFF2-40B4-BE49-F238E27FC236}">
                  <a16:creationId xmlns:a16="http://schemas.microsoft.com/office/drawing/2014/main" id="{E1AF0147-056B-406B-903D-AAF52EBC17D7}"/>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Health IT Usability &amp; Adoption</a:t>
              </a:r>
            </a:p>
          </p:txBody>
        </p:sp>
      </p:grpSp>
      <p:grpSp>
        <p:nvGrpSpPr>
          <p:cNvPr id="146" name="Group 145">
            <a:extLst>
              <a:ext uri="{FF2B5EF4-FFF2-40B4-BE49-F238E27FC236}">
                <a16:creationId xmlns:a16="http://schemas.microsoft.com/office/drawing/2014/main" id="{EE21BEEA-7591-4A22-AF26-ADB3FE513344}"/>
              </a:ext>
            </a:extLst>
          </p:cNvPr>
          <p:cNvGrpSpPr/>
          <p:nvPr/>
        </p:nvGrpSpPr>
        <p:grpSpPr>
          <a:xfrm>
            <a:off x="7502451" y="4591474"/>
            <a:ext cx="3587772" cy="266467"/>
            <a:chOff x="3760882" y="5515995"/>
            <a:chExt cx="7177412" cy="533072"/>
          </a:xfrm>
        </p:grpSpPr>
        <p:grpSp>
          <p:nvGrpSpPr>
            <p:cNvPr id="147" name="Group 146">
              <a:extLst>
                <a:ext uri="{FF2B5EF4-FFF2-40B4-BE49-F238E27FC236}">
                  <a16:creationId xmlns:a16="http://schemas.microsoft.com/office/drawing/2014/main" id="{8FC1B38D-909C-430A-8EB1-815C12E20AF7}"/>
                </a:ext>
              </a:extLst>
            </p:cNvPr>
            <p:cNvGrpSpPr/>
            <p:nvPr/>
          </p:nvGrpSpPr>
          <p:grpSpPr>
            <a:xfrm>
              <a:off x="3760882" y="5554573"/>
              <a:ext cx="494494" cy="494494"/>
              <a:chOff x="5629764" y="6713332"/>
              <a:chExt cx="2828436" cy="2828435"/>
            </a:xfrm>
          </p:grpSpPr>
          <p:sp>
            <p:nvSpPr>
              <p:cNvPr id="149" name="Oval 148">
                <a:extLst>
                  <a:ext uri="{FF2B5EF4-FFF2-40B4-BE49-F238E27FC236}">
                    <a16:creationId xmlns:a16="http://schemas.microsoft.com/office/drawing/2014/main" id="{617F50AD-D603-4C6F-A1BC-92FEBA7F245F}"/>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150" name="Freeform 1">
                <a:extLst>
                  <a:ext uri="{FF2B5EF4-FFF2-40B4-BE49-F238E27FC236}">
                    <a16:creationId xmlns:a16="http://schemas.microsoft.com/office/drawing/2014/main" id="{D63A214D-0928-4375-996C-894B50102C8D}"/>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48" name="Subtitle 2">
              <a:extLst>
                <a:ext uri="{FF2B5EF4-FFF2-40B4-BE49-F238E27FC236}">
                  <a16:creationId xmlns:a16="http://schemas.microsoft.com/office/drawing/2014/main" id="{79CF1B3B-4D22-4589-88D2-AD8B383E03FF}"/>
                </a:ext>
              </a:extLst>
            </p:cNvPr>
            <p:cNvSpPr txBox="1">
              <a:spLocks/>
            </p:cNvSpPr>
            <p:nvPr/>
          </p:nvSpPr>
          <p:spPr>
            <a:xfrm>
              <a:off x="4381149" y="5515995"/>
              <a:ext cx="6557145" cy="504221"/>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Health Equity and REaL Data Collection*</a:t>
              </a:r>
            </a:p>
          </p:txBody>
        </p:sp>
      </p:grpSp>
      <p:grpSp>
        <p:nvGrpSpPr>
          <p:cNvPr id="197" name="Group 196">
            <a:extLst>
              <a:ext uri="{FF2B5EF4-FFF2-40B4-BE49-F238E27FC236}">
                <a16:creationId xmlns:a16="http://schemas.microsoft.com/office/drawing/2014/main" id="{8052D104-C65B-474B-AE59-08DDCC37B148}"/>
              </a:ext>
            </a:extLst>
          </p:cNvPr>
          <p:cNvGrpSpPr/>
          <p:nvPr/>
        </p:nvGrpSpPr>
        <p:grpSpPr>
          <a:xfrm>
            <a:off x="7502451" y="4821154"/>
            <a:ext cx="3587772" cy="482877"/>
            <a:chOff x="3760882" y="5285107"/>
            <a:chExt cx="7177412" cy="966004"/>
          </a:xfrm>
        </p:grpSpPr>
        <p:grpSp>
          <p:nvGrpSpPr>
            <p:cNvPr id="198" name="Group 197">
              <a:extLst>
                <a:ext uri="{FF2B5EF4-FFF2-40B4-BE49-F238E27FC236}">
                  <a16:creationId xmlns:a16="http://schemas.microsoft.com/office/drawing/2014/main" id="{D7598CAD-93C1-4E4B-91AD-A03E8126821A}"/>
                </a:ext>
              </a:extLst>
            </p:cNvPr>
            <p:cNvGrpSpPr/>
            <p:nvPr/>
          </p:nvGrpSpPr>
          <p:grpSpPr>
            <a:xfrm>
              <a:off x="3760882" y="5554573"/>
              <a:ext cx="494494" cy="494494"/>
              <a:chOff x="5629764" y="6713332"/>
              <a:chExt cx="2828436" cy="2828435"/>
            </a:xfrm>
          </p:grpSpPr>
          <p:sp>
            <p:nvSpPr>
              <p:cNvPr id="200" name="Oval 199">
                <a:extLst>
                  <a:ext uri="{FF2B5EF4-FFF2-40B4-BE49-F238E27FC236}">
                    <a16:creationId xmlns:a16="http://schemas.microsoft.com/office/drawing/2014/main" id="{66175079-2C54-4F5B-B50F-2C6F7EBF0DC4}"/>
                  </a:ext>
                </a:extLst>
              </p:cNvPr>
              <p:cNvSpPr>
                <a:spLocks noChangeAspect="1"/>
              </p:cNvSpPr>
              <p:nvPr/>
            </p:nvSpPr>
            <p:spPr>
              <a:xfrm>
                <a:off x="5629764" y="6713332"/>
                <a:ext cx="2828436" cy="28284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Lato Light" panose="020F0502020204030203" pitchFamily="34" charset="0"/>
                  <a:ea typeface="+mn-ea"/>
                  <a:cs typeface="+mn-cs"/>
                  <a:sym typeface="Century Gothic"/>
                </a:endParaRPr>
              </a:p>
            </p:txBody>
          </p:sp>
          <p:sp>
            <p:nvSpPr>
              <p:cNvPr id="201" name="Freeform 1">
                <a:extLst>
                  <a:ext uri="{FF2B5EF4-FFF2-40B4-BE49-F238E27FC236}">
                    <a16:creationId xmlns:a16="http://schemas.microsoft.com/office/drawing/2014/main" id="{FEAA493E-E835-4021-9E5D-5C087EFA8668}"/>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pPr marL="0" marR="0" lvl="0" indent="0" algn="l" defTabSz="91417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000000"/>
                  </a:solidFill>
                  <a:effectLst/>
                  <a:uLnTx/>
                  <a:uFillTx/>
                  <a:latin typeface="Lato Light" panose="020F0502020204030203" pitchFamily="34" charset="0"/>
                  <a:ea typeface="+mn-ea"/>
                  <a:cs typeface="+mn-cs"/>
                  <a:sym typeface="Century Gothic"/>
                </a:endParaRPr>
              </a:p>
            </p:txBody>
          </p:sp>
        </p:grpSp>
        <p:sp>
          <p:nvSpPr>
            <p:cNvPr id="199" name="Subtitle 2">
              <a:extLst>
                <a:ext uri="{FF2B5EF4-FFF2-40B4-BE49-F238E27FC236}">
                  <a16:creationId xmlns:a16="http://schemas.microsoft.com/office/drawing/2014/main" id="{94863BD6-FE8A-4CC0-8F0D-C718A9621A31}"/>
                </a:ext>
              </a:extLst>
            </p:cNvPr>
            <p:cNvSpPr txBox="1">
              <a:spLocks/>
            </p:cNvSpPr>
            <p:nvPr/>
          </p:nvSpPr>
          <p:spPr>
            <a:xfrm>
              <a:off x="4381149" y="5285107"/>
              <a:ext cx="6557145" cy="966004"/>
            </a:xfrm>
            <a:prstGeom prst="rect">
              <a:avLst/>
            </a:prstGeom>
          </p:spPr>
          <p:txBody>
            <a:bodyPr vert="horz" wrap="square" lIns="45708" tIns="22854" rIns="45708" bIns="22854"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364"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white">
                      <a:lumMod val="50000"/>
                    </a:prstClr>
                  </a:solidFill>
                  <a:effectLst/>
                  <a:uLnTx/>
                  <a:uFillTx/>
                  <a:latin typeface="Lato Light" panose="020F0502020204030203" pitchFamily="34" charset="0"/>
                  <a:ea typeface="Lato Light" panose="020F0502020204030203" pitchFamily="34" charset="0"/>
                  <a:cs typeface="Lato Light" panose="020F0502020204030203" pitchFamily="34" charset="0"/>
                  <a:sym typeface="Century Gothic"/>
                </a:rPr>
                <a:t>Improving Digital Health Tools- Closed Loop Referrals*</a:t>
              </a:r>
            </a:p>
          </p:txBody>
        </p:sp>
      </p:grpSp>
      <p:sp>
        <p:nvSpPr>
          <p:cNvPr id="202" name="TextBox 201">
            <a:extLst>
              <a:ext uri="{FF2B5EF4-FFF2-40B4-BE49-F238E27FC236}">
                <a16:creationId xmlns:a16="http://schemas.microsoft.com/office/drawing/2014/main" id="{0DCEAFA0-83BC-44F7-898C-0FF6480F3ECF}"/>
              </a:ext>
            </a:extLst>
          </p:cNvPr>
          <p:cNvSpPr txBox="1"/>
          <p:nvPr/>
        </p:nvSpPr>
        <p:spPr>
          <a:xfrm>
            <a:off x="7395046" y="1344844"/>
            <a:ext cx="3203541" cy="369332"/>
          </a:xfrm>
          <a:prstGeom prst="rect">
            <a:avLst/>
          </a:prstGeom>
          <a:solidFill>
            <a:schemeClr val="accent1"/>
          </a:solidFill>
        </p:spPr>
        <p:txBody>
          <a:bodyPr wrap="square" rtlCol="0">
            <a:spAutoFit/>
          </a:bodyPr>
          <a:lstStyle/>
          <a:p>
            <a:pPr marL="0" marR="0" lvl="0" indent="0" algn="ctr" defTabSz="914172"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entury Gothic"/>
                <a:ea typeface="+mn-ea"/>
                <a:cs typeface="+mn-cs"/>
                <a:sym typeface="Century Gothic"/>
              </a:rPr>
              <a:t>2022-2025 Project Period</a:t>
            </a:r>
          </a:p>
        </p:txBody>
      </p:sp>
      <p:sp>
        <p:nvSpPr>
          <p:cNvPr id="5" name="TextBox 4">
            <a:extLst>
              <a:ext uri="{FF2B5EF4-FFF2-40B4-BE49-F238E27FC236}">
                <a16:creationId xmlns:a16="http://schemas.microsoft.com/office/drawing/2014/main" id="{A2843508-F107-4CBB-9FB5-C0B9BE0868D1}"/>
              </a:ext>
            </a:extLst>
          </p:cNvPr>
          <p:cNvSpPr txBox="1"/>
          <p:nvPr/>
        </p:nvSpPr>
        <p:spPr>
          <a:xfrm>
            <a:off x="6691272" y="5717851"/>
            <a:ext cx="4398951" cy="430887"/>
          </a:xfrm>
          <a:prstGeom prst="rect">
            <a:avLst/>
          </a:prstGeom>
          <a:noFill/>
        </p:spPr>
        <p:txBody>
          <a:bodyPr wrap="square" rtlCol="0">
            <a:spAutoFit/>
          </a:bodyPr>
          <a:lstStyle/>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E7E6E6">
                    <a:lumMod val="25000"/>
                  </a:srgbClr>
                </a:solidFill>
                <a:effectLst/>
                <a:uLnTx/>
                <a:uFillTx/>
                <a:latin typeface="Century Gothic"/>
                <a:ea typeface="+mn-ea"/>
                <a:cs typeface="+mn-cs"/>
                <a:sym typeface="Century Gothic"/>
              </a:rPr>
              <a:t>* - Applicant Choice Objective</a:t>
            </a:r>
          </a:p>
          <a:p>
            <a:pPr marL="0" marR="0" lvl="0" indent="0" algn="r" defTabSz="914172" rtl="0" eaLnBrk="1" fontAlgn="auto" latinLnBrk="0" hangingPunct="0">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srgbClr val="E7E6E6">
                    <a:lumMod val="25000"/>
                  </a:srgbClr>
                </a:solidFill>
                <a:effectLst/>
                <a:uLnTx/>
                <a:uFillTx/>
                <a:latin typeface="Century Gothic"/>
                <a:ea typeface="+mn-ea"/>
                <a:cs typeface="+mn-cs"/>
                <a:sym typeface="Century Gothic"/>
              </a:rPr>
              <a:t>Bold- Objective Carried over into 2022-2025</a:t>
            </a:r>
          </a:p>
        </p:txBody>
      </p:sp>
      <p:pic>
        <p:nvPicPr>
          <p:cNvPr id="152" name="Picture 151">
            <a:extLst>
              <a:ext uri="{FF2B5EF4-FFF2-40B4-BE49-F238E27FC236}">
                <a16:creationId xmlns:a16="http://schemas.microsoft.com/office/drawing/2014/main" id="{47228509-21D6-4049-AE90-F4BED35B1033}"/>
              </a:ext>
            </a:extLst>
          </p:cNvPr>
          <p:cNvPicPr>
            <a:picLocks noChangeAspect="1"/>
          </p:cNvPicPr>
          <p:nvPr/>
        </p:nvPicPr>
        <p:blipFill>
          <a:blip r:embed="rId3"/>
          <a:stretch>
            <a:fillRect/>
          </a:stretch>
        </p:blipFill>
        <p:spPr>
          <a:xfrm>
            <a:off x="10637370" y="68881"/>
            <a:ext cx="1197673" cy="883390"/>
          </a:xfrm>
          <a:prstGeom prst="rect">
            <a:avLst/>
          </a:prstGeom>
        </p:spPr>
      </p:pic>
      <p:sp>
        <p:nvSpPr>
          <p:cNvPr id="3" name="Hexagon 2">
            <a:extLst>
              <a:ext uri="{FF2B5EF4-FFF2-40B4-BE49-F238E27FC236}">
                <a16:creationId xmlns:a16="http://schemas.microsoft.com/office/drawing/2014/main" id="{2E1F5718-561C-503E-D966-45B01EF16D97}"/>
              </a:ext>
            </a:extLst>
          </p:cNvPr>
          <p:cNvSpPr/>
          <p:nvPr/>
        </p:nvSpPr>
        <p:spPr>
          <a:xfrm>
            <a:off x="804605" y="1537073"/>
            <a:ext cx="4987666" cy="1324830"/>
          </a:xfrm>
          <a:prstGeom prst="hexagon">
            <a:avLst>
              <a:gd name="adj" fmla="val 30097"/>
              <a:gd name="vf" fmla="val 115470"/>
            </a:avLst>
          </a:prstGeom>
          <a:solidFill>
            <a:schemeClr val="accent4">
              <a:alpha val="13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8" name="Freeform 21">
            <a:extLst>
              <a:ext uri="{FF2B5EF4-FFF2-40B4-BE49-F238E27FC236}">
                <a16:creationId xmlns:a16="http://schemas.microsoft.com/office/drawing/2014/main" id="{1F5C091C-9F74-A6EF-294B-6C76D8456273}"/>
              </a:ext>
            </a:extLst>
          </p:cNvPr>
          <p:cNvSpPr/>
          <p:nvPr/>
        </p:nvSpPr>
        <p:spPr>
          <a:xfrm>
            <a:off x="804606" y="1537073"/>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9" name="Hexagon 8">
            <a:extLst>
              <a:ext uri="{FF2B5EF4-FFF2-40B4-BE49-F238E27FC236}">
                <a16:creationId xmlns:a16="http://schemas.microsoft.com/office/drawing/2014/main" id="{1EF33EA0-B9BD-5809-70B5-128F5FEEF5A1}"/>
              </a:ext>
            </a:extLst>
          </p:cNvPr>
          <p:cNvSpPr/>
          <p:nvPr/>
        </p:nvSpPr>
        <p:spPr>
          <a:xfrm>
            <a:off x="804605" y="3145740"/>
            <a:ext cx="4987666" cy="1324830"/>
          </a:xfrm>
          <a:prstGeom prst="hexagon">
            <a:avLst>
              <a:gd name="adj" fmla="val 30097"/>
              <a:gd name="vf" fmla="val 115470"/>
            </a:avLst>
          </a:prstGeom>
          <a:solidFill>
            <a:schemeClr val="accent5">
              <a:alpha val="1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0" name="Hexagon 9">
            <a:extLst>
              <a:ext uri="{FF2B5EF4-FFF2-40B4-BE49-F238E27FC236}">
                <a16:creationId xmlns:a16="http://schemas.microsoft.com/office/drawing/2014/main" id="{26D6917A-B37E-31FC-1EAB-8C17118EA0CC}"/>
              </a:ext>
            </a:extLst>
          </p:cNvPr>
          <p:cNvSpPr/>
          <p:nvPr/>
        </p:nvSpPr>
        <p:spPr>
          <a:xfrm>
            <a:off x="804605" y="4754406"/>
            <a:ext cx="4987666" cy="1324830"/>
          </a:xfrm>
          <a:prstGeom prst="hexagon">
            <a:avLst>
              <a:gd name="adj" fmla="val 30097"/>
              <a:gd name="vf" fmla="val 115470"/>
            </a:avLst>
          </a:prstGeom>
          <a:solidFill>
            <a:schemeClr val="accent6">
              <a:alpha val="13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1" name="Freeform 27">
            <a:extLst>
              <a:ext uri="{FF2B5EF4-FFF2-40B4-BE49-F238E27FC236}">
                <a16:creationId xmlns:a16="http://schemas.microsoft.com/office/drawing/2014/main" id="{99F676B7-68F7-2BDC-3FBD-715930E37041}"/>
              </a:ext>
            </a:extLst>
          </p:cNvPr>
          <p:cNvSpPr/>
          <p:nvPr/>
        </p:nvSpPr>
        <p:spPr>
          <a:xfrm>
            <a:off x="770021" y="4754406"/>
            <a:ext cx="1536804" cy="1324830"/>
          </a:xfrm>
          <a:custGeom>
            <a:avLst/>
            <a:gdLst>
              <a:gd name="connsiteX0" fmla="*/ 896260 w 3485170"/>
              <a:gd name="connsiteY0" fmla="*/ 0 h 3004455"/>
              <a:gd name="connsiteX1" fmla="*/ 2588910 w 3485170"/>
              <a:gd name="connsiteY1" fmla="*/ 0 h 3004455"/>
              <a:gd name="connsiteX2" fmla="*/ 3485170 w 3485170"/>
              <a:gd name="connsiteY2" fmla="*/ 1502228 h 3004455"/>
              <a:gd name="connsiteX3" fmla="*/ 2588910 w 3485170"/>
              <a:gd name="connsiteY3" fmla="*/ 3004455 h 3004455"/>
              <a:gd name="connsiteX4" fmla="*/ 896260 w 3485170"/>
              <a:gd name="connsiteY4" fmla="*/ 3004455 h 3004455"/>
              <a:gd name="connsiteX5" fmla="*/ 0 w 3485170"/>
              <a:gd name="connsiteY5" fmla="*/ 1502228 h 30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170" h="3004455">
                <a:moveTo>
                  <a:pt x="896260" y="0"/>
                </a:moveTo>
                <a:lnTo>
                  <a:pt x="2588910" y="0"/>
                </a:lnTo>
                <a:lnTo>
                  <a:pt x="3485170" y="1502228"/>
                </a:lnTo>
                <a:lnTo>
                  <a:pt x="2588910" y="3004455"/>
                </a:lnTo>
                <a:lnTo>
                  <a:pt x="896260" y="3004455"/>
                </a:lnTo>
                <a:lnTo>
                  <a:pt x="0" y="150222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itchFamily="2" charset="77"/>
              <a:ea typeface="+mn-ea"/>
              <a:cs typeface="+mn-cs"/>
            </a:endParaRPr>
          </a:p>
        </p:txBody>
      </p:sp>
      <p:sp>
        <p:nvSpPr>
          <p:cNvPr id="12" name="TextBox 11">
            <a:extLst>
              <a:ext uri="{FF2B5EF4-FFF2-40B4-BE49-F238E27FC236}">
                <a16:creationId xmlns:a16="http://schemas.microsoft.com/office/drawing/2014/main" id="{543BCF17-D51C-68A9-819C-B0530743580F}"/>
              </a:ext>
            </a:extLst>
          </p:cNvPr>
          <p:cNvSpPr txBox="1"/>
          <p:nvPr/>
        </p:nvSpPr>
        <p:spPr>
          <a:xfrm>
            <a:off x="1024645" y="1751533"/>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1</a:t>
            </a:r>
          </a:p>
        </p:txBody>
      </p:sp>
      <p:sp>
        <p:nvSpPr>
          <p:cNvPr id="13" name="TextBox 12">
            <a:extLst>
              <a:ext uri="{FF2B5EF4-FFF2-40B4-BE49-F238E27FC236}">
                <a16:creationId xmlns:a16="http://schemas.microsoft.com/office/drawing/2014/main" id="{8523CACA-C6C5-CE81-A9B4-F6CABD65A4B1}"/>
              </a:ext>
            </a:extLst>
          </p:cNvPr>
          <p:cNvSpPr txBox="1"/>
          <p:nvPr/>
        </p:nvSpPr>
        <p:spPr>
          <a:xfrm>
            <a:off x="1024645" y="3360200"/>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2</a:t>
            </a:r>
          </a:p>
        </p:txBody>
      </p:sp>
      <p:sp>
        <p:nvSpPr>
          <p:cNvPr id="14" name="TextBox 13">
            <a:extLst>
              <a:ext uri="{FF2B5EF4-FFF2-40B4-BE49-F238E27FC236}">
                <a16:creationId xmlns:a16="http://schemas.microsoft.com/office/drawing/2014/main" id="{5F41220F-9F8B-09B3-5C1C-C78EB86CE13F}"/>
              </a:ext>
            </a:extLst>
          </p:cNvPr>
          <p:cNvSpPr txBox="1"/>
          <p:nvPr/>
        </p:nvSpPr>
        <p:spPr>
          <a:xfrm>
            <a:off x="1024645" y="4968866"/>
            <a:ext cx="1096726" cy="977191"/>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5750" b="1" i="0" u="none" strike="noStrike" kern="1200" cap="none" spc="-145" normalizeH="0" baseline="0" noProof="0">
                <a:ln>
                  <a:noFill/>
                </a:ln>
                <a:solidFill>
                  <a:srgbClr val="FFFFFF"/>
                </a:solidFill>
                <a:effectLst/>
                <a:uLnTx/>
                <a:uFillTx/>
                <a:latin typeface="Poppins" pitchFamily="2" charset="77"/>
                <a:ea typeface="+mn-ea"/>
                <a:cs typeface="Poppins" pitchFamily="2" charset="77"/>
              </a:rPr>
              <a:t>3</a:t>
            </a:r>
          </a:p>
        </p:txBody>
      </p:sp>
      <p:sp>
        <p:nvSpPr>
          <p:cNvPr id="15" name="TextBox 14">
            <a:extLst>
              <a:ext uri="{FF2B5EF4-FFF2-40B4-BE49-F238E27FC236}">
                <a16:creationId xmlns:a16="http://schemas.microsoft.com/office/drawing/2014/main" id="{E41CFED7-1ABA-A800-5CBA-711FD6121C1A}"/>
              </a:ext>
            </a:extLst>
          </p:cNvPr>
          <p:cNvSpPr txBox="1"/>
          <p:nvPr/>
        </p:nvSpPr>
        <p:spPr>
          <a:xfrm>
            <a:off x="2636615" y="1981768"/>
            <a:ext cx="2882160" cy="35394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Clinical Quality</a:t>
            </a:r>
          </a:p>
        </p:txBody>
      </p:sp>
      <p:sp>
        <p:nvSpPr>
          <p:cNvPr id="19" name="TextBox 18">
            <a:extLst>
              <a:ext uri="{FF2B5EF4-FFF2-40B4-BE49-F238E27FC236}">
                <a16:creationId xmlns:a16="http://schemas.microsoft.com/office/drawing/2014/main" id="{59EC233A-E508-619D-BCB5-E1BF7D02A7B6}"/>
              </a:ext>
            </a:extLst>
          </p:cNvPr>
          <p:cNvSpPr txBox="1"/>
          <p:nvPr/>
        </p:nvSpPr>
        <p:spPr>
          <a:xfrm>
            <a:off x="2521632" y="3671823"/>
            <a:ext cx="2882160" cy="35394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Patient-Centered Care</a:t>
            </a:r>
          </a:p>
        </p:txBody>
      </p:sp>
      <p:sp>
        <p:nvSpPr>
          <p:cNvPr id="20" name="TextBox 19">
            <a:extLst>
              <a:ext uri="{FF2B5EF4-FFF2-40B4-BE49-F238E27FC236}">
                <a16:creationId xmlns:a16="http://schemas.microsoft.com/office/drawing/2014/main" id="{4EDB3154-647E-CAE6-7CE6-F8AA3A55CB13}"/>
              </a:ext>
            </a:extLst>
          </p:cNvPr>
          <p:cNvSpPr txBox="1"/>
          <p:nvPr/>
        </p:nvSpPr>
        <p:spPr>
          <a:xfrm>
            <a:off x="2557352" y="5086843"/>
            <a:ext cx="2882160" cy="615553"/>
          </a:xfrm>
          <a:prstGeom prst="rect">
            <a:avLst/>
          </a:prstGeom>
          <a:noFill/>
        </p:spPr>
        <p:txBody>
          <a:bodyPr wrap="square" rtlCol="0" anchor="b">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15" normalizeH="0" baseline="0" noProof="0">
                <a:ln>
                  <a:noFill/>
                </a:ln>
                <a:solidFill>
                  <a:srgbClr val="111340"/>
                </a:solidFill>
                <a:effectLst/>
                <a:uLnTx/>
                <a:uFillTx/>
                <a:latin typeface="Poppins" pitchFamily="2" charset="77"/>
                <a:ea typeface="+mn-ea"/>
                <a:cs typeface="Poppins" pitchFamily="2" charset="77"/>
              </a:rPr>
              <a:t>Provider and Staff Wellbeing</a:t>
            </a:r>
          </a:p>
        </p:txBody>
      </p:sp>
      <p:sp>
        <p:nvSpPr>
          <p:cNvPr id="21" name="TextBox 20">
            <a:extLst>
              <a:ext uri="{FF2B5EF4-FFF2-40B4-BE49-F238E27FC236}">
                <a16:creationId xmlns:a16="http://schemas.microsoft.com/office/drawing/2014/main" id="{3C7C8B9C-4E7E-C422-DF83-AA6BE6E00B00}"/>
              </a:ext>
            </a:extLst>
          </p:cNvPr>
          <p:cNvSpPr txBox="1"/>
          <p:nvPr/>
        </p:nvSpPr>
        <p:spPr>
          <a:xfrm>
            <a:off x="1197073" y="1071989"/>
            <a:ext cx="4242439" cy="369332"/>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60" normalizeH="0" baseline="0" noProof="0">
                <a:ln>
                  <a:noFill/>
                </a:ln>
                <a:solidFill>
                  <a:srgbClr val="747993"/>
                </a:solidFill>
                <a:effectLst/>
                <a:uLnTx/>
                <a:uFillTx/>
                <a:latin typeface="Poppins" pitchFamily="2" charset="77"/>
                <a:ea typeface="+mn-ea"/>
                <a:cs typeface="Poppins" pitchFamily="2" charset="77"/>
              </a:rPr>
              <a:t>Project Period 2022-2025</a:t>
            </a:r>
            <a:endParaRPr kumimoji="0" lang="en-US" sz="1800" b="0" i="0" u="none" strike="noStrike" kern="1200" cap="none" spc="0" normalizeH="0" baseline="0" noProof="0">
              <a:ln>
                <a:noFill/>
              </a:ln>
              <a:solidFill>
                <a:srgbClr val="74799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5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80E2-6C51-0F2C-48CE-752685C36BDD}"/>
              </a:ext>
            </a:extLst>
          </p:cNvPr>
          <p:cNvSpPr>
            <a:spLocks noGrp="1"/>
          </p:cNvSpPr>
          <p:nvPr>
            <p:ph type="title"/>
          </p:nvPr>
        </p:nvSpPr>
        <p:spPr/>
        <p:txBody>
          <a:bodyPr/>
          <a:lstStyle/>
          <a:p>
            <a:r>
              <a:rPr lang="en-US" dirty="0"/>
              <a:t>Schedule of Events</a:t>
            </a:r>
          </a:p>
        </p:txBody>
      </p:sp>
      <p:graphicFrame>
        <p:nvGraphicFramePr>
          <p:cNvPr id="6" name="Diagram 5">
            <a:extLst>
              <a:ext uri="{FF2B5EF4-FFF2-40B4-BE49-F238E27FC236}">
                <a16:creationId xmlns:a16="http://schemas.microsoft.com/office/drawing/2014/main" id="{93639C2B-B47A-60D2-DB99-5BDB254A6509}"/>
              </a:ext>
            </a:extLst>
          </p:cNvPr>
          <p:cNvGraphicFramePr/>
          <p:nvPr>
            <p:extLst>
              <p:ext uri="{D42A27DB-BD31-4B8C-83A1-F6EECF244321}">
                <p14:modId xmlns:p14="http://schemas.microsoft.com/office/powerpoint/2010/main" val="1443568147"/>
              </p:ext>
            </p:extLst>
          </p:nvPr>
        </p:nvGraphicFramePr>
        <p:xfrm>
          <a:off x="838200" y="1690688"/>
          <a:ext cx="10515600" cy="4355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8824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673-0982-4988-8B15-8901B376D946}"/>
              </a:ext>
            </a:extLst>
          </p:cNvPr>
          <p:cNvSpPr>
            <a:spLocks noGrp="1"/>
          </p:cNvSpPr>
          <p:nvPr>
            <p:ph type="title"/>
          </p:nvPr>
        </p:nvSpPr>
        <p:spPr/>
        <p:txBody>
          <a:bodyPr/>
          <a:lstStyle/>
          <a:p>
            <a:r>
              <a:rPr lang="en-US" dirty="0"/>
              <a:t>Meet the Presenter</a:t>
            </a:r>
          </a:p>
        </p:txBody>
      </p:sp>
      <p:sp>
        <p:nvSpPr>
          <p:cNvPr id="5" name="Text Placeholder 4">
            <a:extLst>
              <a:ext uri="{FF2B5EF4-FFF2-40B4-BE49-F238E27FC236}">
                <a16:creationId xmlns:a16="http://schemas.microsoft.com/office/drawing/2014/main" id="{0B727B6E-9CC2-4A5C-B5DC-F5A7FC29B70F}"/>
              </a:ext>
            </a:extLst>
          </p:cNvPr>
          <p:cNvSpPr>
            <a:spLocks noGrp="1"/>
          </p:cNvSpPr>
          <p:nvPr>
            <p:ph type="body" sz="quarter" idx="23"/>
          </p:nvPr>
        </p:nvSpPr>
        <p:spPr>
          <a:xfrm>
            <a:off x="3769557" y="4744492"/>
            <a:ext cx="4652886" cy="1130576"/>
          </a:xfrm>
        </p:spPr>
        <p:txBody>
          <a:bodyPr/>
          <a:lstStyle/>
          <a:p>
            <a:pPr algn="ctr"/>
            <a:r>
              <a:rPr lang="pl-PL" sz="2000" b="1" dirty="0"/>
              <a:t>Jackie Simik, B.S., CPC-A</a:t>
            </a:r>
            <a:br>
              <a:rPr lang="en-US" sz="2000" b="1" dirty="0"/>
            </a:br>
            <a:r>
              <a:rPr lang="en-US" sz="2000" dirty="0"/>
              <a:t>MANAGER, EHR ENTERPRISE APPLICATIONS</a:t>
            </a:r>
            <a:br>
              <a:rPr lang="en-US" sz="2000" dirty="0"/>
            </a:br>
            <a:r>
              <a:rPr lang="en-US" sz="2000" dirty="0"/>
              <a:t>Pivot Point Consulting</a:t>
            </a:r>
          </a:p>
        </p:txBody>
      </p:sp>
      <p:pic>
        <p:nvPicPr>
          <p:cNvPr id="10" name="Picture Placeholder 8" descr="A person wearing glasses and a floral shirt&#10;&#10;Description automatically generated">
            <a:extLst>
              <a:ext uri="{FF2B5EF4-FFF2-40B4-BE49-F238E27FC236}">
                <a16:creationId xmlns:a16="http://schemas.microsoft.com/office/drawing/2014/main" id="{0826D12B-37CD-C646-5322-CDAD5F2B647A}"/>
              </a:ext>
            </a:extLst>
          </p:cNvPr>
          <p:cNvPicPr>
            <a:picLocks noChangeAspect="1"/>
          </p:cNvPicPr>
          <p:nvPr/>
        </p:nvPicPr>
        <p:blipFill>
          <a:blip r:embed="rId3"/>
          <a:srcRect l="2283" r="2283"/>
          <a:stretch>
            <a:fillRect/>
          </a:stretch>
        </p:blipFill>
        <p:spPr>
          <a:xfrm>
            <a:off x="4721307" y="1690688"/>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a:ln w="28575">
            <a:solidFill>
              <a:schemeClr val="accent5"/>
            </a:solidFill>
          </a:ln>
        </p:spPr>
      </p:pic>
    </p:spTree>
    <p:extLst>
      <p:ext uri="{BB962C8B-B14F-4D97-AF65-F5344CB8AC3E}">
        <p14:creationId xmlns:p14="http://schemas.microsoft.com/office/powerpoint/2010/main" val="4473897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330830-E439-5FE5-C233-AE989A0FD7E0}"/>
              </a:ext>
            </a:extLst>
          </p:cNvPr>
          <p:cNvPicPr>
            <a:picLocks noChangeAspect="1"/>
          </p:cNvPicPr>
          <p:nvPr/>
        </p:nvPicPr>
        <p:blipFill rotWithShape="1">
          <a:blip r:embed="rId3"/>
          <a:srcRect r="28651"/>
          <a:stretch/>
        </p:blipFill>
        <p:spPr>
          <a:xfrm>
            <a:off x="3538718" y="0"/>
            <a:ext cx="8653282" cy="6858000"/>
          </a:xfrm>
          <a:prstGeom prst="rect">
            <a:avLst/>
          </a:prstGeom>
        </p:spPr>
      </p:pic>
      <p:sp>
        <p:nvSpPr>
          <p:cNvPr id="11" name="Freeform: Shape 10">
            <a:extLst>
              <a:ext uri="{FF2B5EF4-FFF2-40B4-BE49-F238E27FC236}">
                <a16:creationId xmlns:a16="http://schemas.microsoft.com/office/drawing/2014/main" id="{FAB41885-E172-5A0F-3121-BEEA5A388075}"/>
              </a:ext>
            </a:extLst>
          </p:cNvPr>
          <p:cNvSpPr/>
          <p:nvPr/>
        </p:nvSpPr>
        <p:spPr>
          <a:xfrm rot="16200000" flipH="1" flipV="1">
            <a:off x="3644059" y="1344344"/>
            <a:ext cx="6858000" cy="4169307"/>
          </a:xfrm>
          <a:custGeom>
            <a:avLst/>
            <a:gdLst>
              <a:gd name="connsiteX0" fmla="*/ 6858000 w 6858000"/>
              <a:gd name="connsiteY0" fmla="*/ 0 h 4279654"/>
              <a:gd name="connsiteX1" fmla="*/ 6858000 w 6858000"/>
              <a:gd name="connsiteY1" fmla="*/ 1965391 h 4279654"/>
              <a:gd name="connsiteX2" fmla="*/ 0 w 6858000"/>
              <a:gd name="connsiteY2" fmla="*/ 4279654 h 4279654"/>
              <a:gd name="connsiteX3" fmla="*/ 0 w 6858000"/>
              <a:gd name="connsiteY3" fmla="*/ 2270250 h 4279654"/>
            </a:gdLst>
            <a:ahLst/>
            <a:cxnLst>
              <a:cxn ang="0">
                <a:pos x="connsiteX0" y="connsiteY0"/>
              </a:cxn>
              <a:cxn ang="0">
                <a:pos x="connsiteX1" y="connsiteY1"/>
              </a:cxn>
              <a:cxn ang="0">
                <a:pos x="connsiteX2" y="connsiteY2"/>
              </a:cxn>
              <a:cxn ang="0">
                <a:pos x="connsiteX3" y="connsiteY3"/>
              </a:cxn>
            </a:cxnLst>
            <a:rect l="l" t="t" r="r" b="b"/>
            <a:pathLst>
              <a:path w="6858000" h="4279654">
                <a:moveTo>
                  <a:pt x="6858000" y="0"/>
                </a:moveTo>
                <a:lnTo>
                  <a:pt x="6858000" y="1965391"/>
                </a:lnTo>
                <a:lnTo>
                  <a:pt x="0" y="4279654"/>
                </a:lnTo>
                <a:lnTo>
                  <a:pt x="0" y="2270250"/>
                </a:lnTo>
                <a:close/>
              </a:path>
            </a:pathLst>
          </a:custGeom>
          <a:solidFill>
            <a:schemeClr val="bg1">
              <a:alpha val="6703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5CC62A53-336C-9E7F-117A-64592B1F0EB4}"/>
              </a:ext>
            </a:extLst>
          </p:cNvPr>
          <p:cNvSpPr/>
          <p:nvPr/>
        </p:nvSpPr>
        <p:spPr>
          <a:xfrm rot="16200000" flipH="1" flipV="1">
            <a:off x="75137" y="-95413"/>
            <a:ext cx="6858000" cy="7048827"/>
          </a:xfrm>
          <a:custGeom>
            <a:avLst/>
            <a:gdLst>
              <a:gd name="connsiteX0" fmla="*/ 6857973 w 6858000"/>
              <a:gd name="connsiteY0" fmla="*/ 133841 h 7048827"/>
              <a:gd name="connsiteX1" fmla="*/ 6857973 w 6858000"/>
              <a:gd name="connsiteY1" fmla="*/ 9 h 7048827"/>
              <a:gd name="connsiteX2" fmla="*/ 6858000 w 6858000"/>
              <a:gd name="connsiteY2" fmla="*/ 0 h 7048827"/>
              <a:gd name="connsiteX3" fmla="*/ 6858000 w 6858000"/>
              <a:gd name="connsiteY3" fmla="*/ 133832 h 7048827"/>
              <a:gd name="connsiteX4" fmla="*/ 0 w 6858000"/>
              <a:gd name="connsiteY4" fmla="*/ 7048827 h 7048827"/>
              <a:gd name="connsiteX5" fmla="*/ 0 w 6858000"/>
              <a:gd name="connsiteY5" fmla="*/ 6708437 h 7048827"/>
              <a:gd name="connsiteX6" fmla="*/ 0 w 6858000"/>
              <a:gd name="connsiteY6" fmla="*/ 4771079 h 7048827"/>
              <a:gd name="connsiteX7" fmla="*/ 0 w 6858000"/>
              <a:gd name="connsiteY7" fmla="*/ 2418931 h 7048827"/>
              <a:gd name="connsiteX8" fmla="*/ 7 w 6858000"/>
              <a:gd name="connsiteY8" fmla="*/ 2418929 h 7048827"/>
              <a:gd name="connsiteX9" fmla="*/ 7 w 6858000"/>
              <a:gd name="connsiteY9" fmla="*/ 2492215 h 7048827"/>
              <a:gd name="connsiteX10" fmla="*/ 8 w 6858000"/>
              <a:gd name="connsiteY10" fmla="*/ 2492215 h 7048827"/>
              <a:gd name="connsiteX11" fmla="*/ 8 w 6858000"/>
              <a:gd name="connsiteY11" fmla="*/ 2470182 h 7048827"/>
              <a:gd name="connsiteX12" fmla="*/ 6858000 w 6858000"/>
              <a:gd name="connsiteY12" fmla="*/ 199934 h 7048827"/>
              <a:gd name="connsiteX13" fmla="*/ 6858000 w 6858000"/>
              <a:gd name="connsiteY13" fmla="*/ 2500829 h 7048827"/>
              <a:gd name="connsiteX14" fmla="*/ 6858000 w 6858000"/>
              <a:gd name="connsiteY14" fmla="*/ 6708438 h 7048827"/>
              <a:gd name="connsiteX15" fmla="*/ 6858000 w 6858000"/>
              <a:gd name="connsiteY15" fmla="*/ 7048827 h 70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7048827">
                <a:moveTo>
                  <a:pt x="6857973" y="133841"/>
                </a:moveTo>
                <a:lnTo>
                  <a:pt x="6857973" y="9"/>
                </a:lnTo>
                <a:lnTo>
                  <a:pt x="6858000" y="0"/>
                </a:lnTo>
                <a:lnTo>
                  <a:pt x="6858000" y="133832"/>
                </a:lnTo>
                <a:close/>
                <a:moveTo>
                  <a:pt x="0" y="7048827"/>
                </a:moveTo>
                <a:lnTo>
                  <a:pt x="0" y="6708437"/>
                </a:lnTo>
                <a:lnTo>
                  <a:pt x="0" y="4771079"/>
                </a:lnTo>
                <a:lnTo>
                  <a:pt x="0" y="2418931"/>
                </a:lnTo>
                <a:lnTo>
                  <a:pt x="7" y="2418929"/>
                </a:lnTo>
                <a:lnTo>
                  <a:pt x="7" y="2492215"/>
                </a:lnTo>
                <a:lnTo>
                  <a:pt x="8" y="2492215"/>
                </a:lnTo>
                <a:lnTo>
                  <a:pt x="8" y="2470182"/>
                </a:lnTo>
                <a:lnTo>
                  <a:pt x="6858000" y="199934"/>
                </a:lnTo>
                <a:lnTo>
                  <a:pt x="6858000" y="2500829"/>
                </a:lnTo>
                <a:lnTo>
                  <a:pt x="6858000" y="6708438"/>
                </a:lnTo>
                <a:lnTo>
                  <a:pt x="6858000" y="7048827"/>
                </a:lnTo>
                <a:close/>
              </a:path>
            </a:pathLst>
          </a:custGeom>
          <a:gradFill flip="none" rotWithShape="1">
            <a:gsLst>
              <a:gs pos="100000">
                <a:srgbClr val="3699B3"/>
              </a:gs>
              <a:gs pos="90000">
                <a:srgbClr val="318CA9"/>
              </a:gs>
              <a:gs pos="65000">
                <a:srgbClr val="277396"/>
              </a:gs>
              <a:gs pos="22000">
                <a:srgbClr val="144371"/>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3">
            <a:extLst>
              <a:ext uri="{FF2B5EF4-FFF2-40B4-BE49-F238E27FC236}">
                <a16:creationId xmlns:a16="http://schemas.microsoft.com/office/drawing/2014/main" id="{821F5FB9-0DA3-BB07-B247-413B0EA15F92}"/>
              </a:ext>
            </a:extLst>
          </p:cNvPr>
          <p:cNvSpPr/>
          <p:nvPr/>
        </p:nvSpPr>
        <p:spPr>
          <a:xfrm rot="16200000" flipH="1" flipV="1">
            <a:off x="2440315" y="2225258"/>
            <a:ext cx="6858000" cy="2407486"/>
          </a:xfrm>
          <a:custGeom>
            <a:avLst/>
            <a:gdLst>
              <a:gd name="connsiteX0" fmla="*/ 6858000 w 6858000"/>
              <a:gd name="connsiteY0" fmla="*/ 0 h 2407486"/>
              <a:gd name="connsiteX1" fmla="*/ 6858000 w 6858000"/>
              <a:gd name="connsiteY1" fmla="*/ 137236 h 2407486"/>
              <a:gd name="connsiteX2" fmla="*/ 0 w 6858000"/>
              <a:gd name="connsiteY2" fmla="*/ 2407486 h 2407486"/>
              <a:gd name="connsiteX3" fmla="*/ 0 w 6858000"/>
              <a:gd name="connsiteY3" fmla="*/ 2270250 h 2407486"/>
            </a:gdLst>
            <a:ahLst/>
            <a:cxnLst>
              <a:cxn ang="0">
                <a:pos x="connsiteX0" y="connsiteY0"/>
              </a:cxn>
              <a:cxn ang="0">
                <a:pos x="connsiteX1" y="connsiteY1"/>
              </a:cxn>
              <a:cxn ang="0">
                <a:pos x="connsiteX2" y="connsiteY2"/>
              </a:cxn>
              <a:cxn ang="0">
                <a:pos x="connsiteX3" y="connsiteY3"/>
              </a:cxn>
            </a:cxnLst>
            <a:rect l="l" t="t" r="r" b="b"/>
            <a:pathLst>
              <a:path w="6858000" h="2407486">
                <a:moveTo>
                  <a:pt x="6858000" y="0"/>
                </a:moveTo>
                <a:lnTo>
                  <a:pt x="6858000" y="137236"/>
                </a:lnTo>
                <a:lnTo>
                  <a:pt x="0" y="2407486"/>
                </a:lnTo>
                <a:lnTo>
                  <a:pt x="0" y="2270250"/>
                </a:lnTo>
                <a:close/>
              </a:path>
            </a:pathLst>
          </a:custGeom>
          <a:solidFill>
            <a:srgbClr val="F27B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6DC5D070-F057-1AF4-7EC8-21C7CC841C0B}"/>
              </a:ext>
            </a:extLst>
          </p:cNvPr>
          <p:cNvSpPr txBox="1"/>
          <p:nvPr/>
        </p:nvSpPr>
        <p:spPr>
          <a:xfrm>
            <a:off x="708561" y="4506741"/>
            <a:ext cx="6152775" cy="1338828"/>
          </a:xfrm>
          <a:prstGeom prst="rect">
            <a:avLst/>
          </a:prstGeom>
          <a:noFill/>
        </p:spPr>
        <p:txBody>
          <a:bodyPr wrap="square" rtlCol="0">
            <a:spAutoFit/>
          </a:bodyPr>
          <a:lstStyle/>
          <a:p>
            <a:pPr>
              <a:lnSpc>
                <a:spcPct val="90000"/>
              </a:lnSpc>
            </a:pPr>
            <a:r>
              <a:rPr lang="en-US" b="1" i="1" dirty="0">
                <a:solidFill>
                  <a:schemeClr val="accent6"/>
                </a:solidFill>
                <a:latin typeface="Avenir Next LT Pro" panose="020B0504020202020204" pitchFamily="34" charset="0"/>
              </a:rPr>
              <a:t>Data Governance Excellence Series: Part II</a:t>
            </a:r>
          </a:p>
          <a:p>
            <a:pPr>
              <a:lnSpc>
                <a:spcPct val="90000"/>
              </a:lnSpc>
            </a:pPr>
            <a:r>
              <a:rPr lang="en-US" sz="3600" b="1" i="1" dirty="0">
                <a:solidFill>
                  <a:schemeClr val="bg1"/>
                </a:solidFill>
                <a:latin typeface="Avenir Next LT Pro" panose="020B0504020202020204" pitchFamily="34" charset="0"/>
              </a:rPr>
              <a:t>Introduction </a:t>
            </a:r>
          </a:p>
          <a:p>
            <a:pPr>
              <a:lnSpc>
                <a:spcPct val="90000"/>
              </a:lnSpc>
            </a:pPr>
            <a:r>
              <a:rPr lang="en-US" sz="3600" b="1" i="1" dirty="0">
                <a:solidFill>
                  <a:schemeClr val="bg1"/>
                </a:solidFill>
                <a:latin typeface="Avenir Next LT Pro" panose="020B0504020202020204" pitchFamily="34" charset="0"/>
              </a:rPr>
              <a:t>to Quality Programs</a:t>
            </a:r>
            <a:endParaRPr lang="en-US" sz="3600" dirty="0">
              <a:solidFill>
                <a:schemeClr val="bg1"/>
              </a:solidFill>
              <a:latin typeface="Avenir Next LT Pro" panose="020B0504020202020204" pitchFamily="34" charset="0"/>
            </a:endParaRPr>
          </a:p>
        </p:txBody>
      </p:sp>
      <p:grpSp>
        <p:nvGrpSpPr>
          <p:cNvPr id="7" name="Group 6">
            <a:extLst>
              <a:ext uri="{FF2B5EF4-FFF2-40B4-BE49-F238E27FC236}">
                <a16:creationId xmlns:a16="http://schemas.microsoft.com/office/drawing/2014/main" id="{8D39CFC8-48CD-4200-3DD2-1BCB421CEAA9}"/>
              </a:ext>
            </a:extLst>
          </p:cNvPr>
          <p:cNvGrpSpPr/>
          <p:nvPr/>
        </p:nvGrpSpPr>
        <p:grpSpPr>
          <a:xfrm>
            <a:off x="238147" y="1040131"/>
            <a:ext cx="4585906" cy="1650881"/>
            <a:chOff x="105287" y="1311127"/>
            <a:chExt cx="4889496" cy="1760171"/>
          </a:xfrm>
        </p:grpSpPr>
        <p:pic>
          <p:nvPicPr>
            <p:cNvPr id="8" name="Graphic 7">
              <a:extLst>
                <a:ext uri="{FF2B5EF4-FFF2-40B4-BE49-F238E27FC236}">
                  <a16:creationId xmlns:a16="http://schemas.microsoft.com/office/drawing/2014/main" id="{6763680B-0C06-5E4D-63C4-46C7FBBB4DAB}"/>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72735"/>
            <a:stretch/>
          </p:blipFill>
          <p:spPr>
            <a:xfrm>
              <a:off x="105287" y="1476561"/>
              <a:ext cx="1304414" cy="1594737"/>
            </a:xfrm>
            <a:prstGeom prst="rect">
              <a:avLst/>
            </a:prstGeom>
          </p:spPr>
        </p:pic>
        <p:pic>
          <p:nvPicPr>
            <p:cNvPr id="9" name="Graphic 8">
              <a:extLst>
                <a:ext uri="{FF2B5EF4-FFF2-40B4-BE49-F238E27FC236}">
                  <a16:creationId xmlns:a16="http://schemas.microsoft.com/office/drawing/2014/main" id="{307BD139-95A9-4697-0E8E-8F49046AC45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5867"/>
            <a:stretch/>
          </p:blipFill>
          <p:spPr>
            <a:xfrm>
              <a:off x="1409701" y="1311127"/>
              <a:ext cx="3585082" cy="1611994"/>
            </a:xfrm>
            <a:prstGeom prst="rect">
              <a:avLst/>
            </a:prstGeom>
          </p:spPr>
        </p:pic>
      </p:grpSp>
    </p:spTree>
    <p:extLst>
      <p:ext uri="{BB962C8B-B14F-4D97-AF65-F5344CB8AC3E}">
        <p14:creationId xmlns:p14="http://schemas.microsoft.com/office/powerpoint/2010/main" val="202743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Programs </a:t>
            </a:r>
            <a:r>
              <a:rPr lang="en-US" dirty="0"/>
              <a:t>Presenter</a:t>
            </a:r>
          </a:p>
        </p:txBody>
      </p:sp>
      <p:pic>
        <p:nvPicPr>
          <p:cNvPr id="9" name="Picture Placeholder 8" descr="A person wearing glasses and a floral shirt&#10;&#10;Description automatically generated">
            <a:extLst>
              <a:ext uri="{FF2B5EF4-FFF2-40B4-BE49-F238E27FC236}">
                <a16:creationId xmlns:a16="http://schemas.microsoft.com/office/drawing/2014/main" id="{92FFA5A6-5EB1-390A-E2BD-734216650F0A}"/>
              </a:ext>
            </a:extLst>
          </p:cNvPr>
          <p:cNvPicPr>
            <a:picLocks noChangeAspect="1"/>
          </p:cNvPicPr>
          <p:nvPr/>
        </p:nvPicPr>
        <p:blipFill>
          <a:blip r:embed="rId3"/>
          <a:srcRect l="2283" r="2283"/>
          <a:stretch>
            <a:fillRect/>
          </a:stretch>
        </p:blipFill>
        <p:spPr>
          <a:xfrm>
            <a:off x="710249" y="1152728"/>
            <a:ext cx="2749385" cy="2749385"/>
          </a:xfrm>
          <a:custGeom>
            <a:avLst/>
            <a:gdLst>
              <a:gd name="connsiteX0" fmla="*/ 864108 w 1728216"/>
              <a:gd name="connsiteY0" fmla="*/ 0 h 1728216"/>
              <a:gd name="connsiteX1" fmla="*/ 1728216 w 1728216"/>
              <a:gd name="connsiteY1" fmla="*/ 864108 h 1728216"/>
              <a:gd name="connsiteX2" fmla="*/ 864108 w 1728216"/>
              <a:gd name="connsiteY2" fmla="*/ 1728216 h 1728216"/>
              <a:gd name="connsiteX3" fmla="*/ 0 w 1728216"/>
              <a:gd name="connsiteY3" fmla="*/ 864108 h 1728216"/>
              <a:gd name="connsiteX4" fmla="*/ 864108 w 1728216"/>
              <a:gd name="connsiteY4" fmla="*/ 0 h 1728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216" h="1728216">
                <a:moveTo>
                  <a:pt x="864108" y="0"/>
                </a:moveTo>
                <a:cubicBezTo>
                  <a:pt x="1341342" y="0"/>
                  <a:pt x="1728216" y="386874"/>
                  <a:pt x="1728216" y="864108"/>
                </a:cubicBezTo>
                <a:cubicBezTo>
                  <a:pt x="1728216" y="1341342"/>
                  <a:pt x="1341342" y="1728216"/>
                  <a:pt x="864108" y="1728216"/>
                </a:cubicBezTo>
                <a:cubicBezTo>
                  <a:pt x="386874" y="1728216"/>
                  <a:pt x="0" y="1341342"/>
                  <a:pt x="0" y="864108"/>
                </a:cubicBezTo>
                <a:cubicBezTo>
                  <a:pt x="0" y="386874"/>
                  <a:pt x="386874" y="0"/>
                  <a:pt x="864108" y="0"/>
                </a:cubicBezTo>
                <a:close/>
              </a:path>
            </a:pathLst>
          </a:custGeom>
        </p:spPr>
      </p:pic>
      <p:sp>
        <p:nvSpPr>
          <p:cNvPr id="3" name="Text Placeholder 2">
            <a:extLst>
              <a:ext uri="{FF2B5EF4-FFF2-40B4-BE49-F238E27FC236}">
                <a16:creationId xmlns:a16="http://schemas.microsoft.com/office/drawing/2014/main" id="{DAC39BE2-2478-D3B7-B3A3-DA3218DBC43E}"/>
              </a:ext>
            </a:extLst>
          </p:cNvPr>
          <p:cNvSpPr>
            <a:spLocks noGrp="1"/>
          </p:cNvSpPr>
          <p:nvPr>
            <p:ph type="body" sz="quarter" idx="14"/>
          </p:nvPr>
        </p:nvSpPr>
        <p:spPr>
          <a:xfrm>
            <a:off x="1017328" y="4084851"/>
            <a:ext cx="2135225" cy="233767"/>
          </a:xfrm>
        </p:spPr>
        <p:txBody>
          <a:bodyPr/>
          <a:lstStyle/>
          <a:p>
            <a:r>
              <a:rPr lang="en-US" dirty="0">
                <a:solidFill>
                  <a:srgbClr val="124271"/>
                </a:solidFill>
              </a:rPr>
              <a:t>Jackie Simik, B.S., CPC-A</a:t>
            </a:r>
          </a:p>
        </p:txBody>
      </p:sp>
      <p:sp>
        <p:nvSpPr>
          <p:cNvPr id="4" name="Text Placeholder 3">
            <a:extLst>
              <a:ext uri="{FF2B5EF4-FFF2-40B4-BE49-F238E27FC236}">
                <a16:creationId xmlns:a16="http://schemas.microsoft.com/office/drawing/2014/main" id="{879BA6FA-1D53-C528-6AAC-F3965320D5AC}"/>
              </a:ext>
            </a:extLst>
          </p:cNvPr>
          <p:cNvSpPr>
            <a:spLocks noGrp="1"/>
          </p:cNvSpPr>
          <p:nvPr>
            <p:ph type="body" sz="quarter" idx="15"/>
          </p:nvPr>
        </p:nvSpPr>
        <p:spPr>
          <a:xfrm>
            <a:off x="4143982" y="1038428"/>
            <a:ext cx="7519482" cy="4781144"/>
          </a:xfrm>
        </p:spPr>
        <p:txBody>
          <a:bodyPr/>
          <a:lstStyle/>
          <a:p>
            <a:r>
              <a:rPr lang="en-US" sz="1600" dirty="0">
                <a:solidFill>
                  <a:srgbClr val="16436D"/>
                </a:solidFill>
                <a:latin typeface="Avenir Next LT Pro"/>
                <a:cs typeface="Times New Roman" panose="02020603050405020304" pitchFamily="18" charset="0"/>
              </a:rPr>
              <a:t>Bachelor of Science in Organizational Leadership, Pennsylvania State University</a:t>
            </a:r>
          </a:p>
          <a:p>
            <a:r>
              <a:rPr lang="en-US" sz="1600" dirty="0">
                <a:solidFill>
                  <a:srgbClr val="16436D"/>
                </a:solidFill>
                <a:latin typeface="Avenir Next LT Pro"/>
                <a:cs typeface="Times New Roman" panose="02020603050405020304" pitchFamily="18" charset="0"/>
              </a:rPr>
              <a:t>Certified in EpicCare Ambulatory &amp; Epic PB Resolute</a:t>
            </a:r>
          </a:p>
          <a:p>
            <a:r>
              <a:rPr lang="en-US" sz="1600" dirty="0">
                <a:solidFill>
                  <a:srgbClr val="16436D"/>
                </a:solidFill>
                <a:latin typeface="Avenir Next LT Pro"/>
                <a:cs typeface="Times New Roman" panose="02020603050405020304" pitchFamily="18" charset="0"/>
              </a:rPr>
              <a:t>AAPC Certified Professional Coder</a:t>
            </a:r>
          </a:p>
          <a:p>
            <a:r>
              <a:rPr lang="en-US" sz="1600" dirty="0">
                <a:solidFill>
                  <a:srgbClr val="16436D"/>
                </a:solidFill>
                <a:latin typeface="Avenir Next LT Pro"/>
                <a:cs typeface="Times New Roman" panose="02020603050405020304" pitchFamily="18" charset="0"/>
              </a:rPr>
              <a:t>eClinicalWorks® Super User and Implementation Specialist, 15 years</a:t>
            </a:r>
          </a:p>
          <a:p>
            <a:endParaRPr lang="en-US" sz="1600" dirty="0">
              <a:solidFill>
                <a:srgbClr val="16436D"/>
              </a:solidFill>
              <a:latin typeface="Avenir Next LT Pro"/>
              <a:cs typeface="Times New Roman" panose="02020603050405020304" pitchFamily="18" charset="0"/>
            </a:endParaRPr>
          </a:p>
          <a:p>
            <a:r>
              <a:rPr lang="en-US" sz="1600" dirty="0">
                <a:solidFill>
                  <a:srgbClr val="16436D"/>
                </a:solidFill>
                <a:latin typeface="Avenir Next LT Pro"/>
                <a:cs typeface="Times New Roman" panose="02020603050405020304" pitchFamily="18" charset="0"/>
              </a:rPr>
              <a:t>Multi-faceted experience spanning over 30 years in the healthcare industry:</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Operations and administration</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Outpatient clinics</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Physician clinics</a:t>
            </a:r>
          </a:p>
          <a:p>
            <a:pPr marL="1200150" lvl="2" indent="-285750">
              <a:buFont typeface="Arial" panose="020B0604020202020204" pitchFamily="34" charset="0"/>
              <a:buChar char="•"/>
            </a:pPr>
            <a:r>
              <a:rPr lang="en-US" sz="1600" dirty="0">
                <a:solidFill>
                  <a:srgbClr val="16436D"/>
                </a:solidFill>
                <a:latin typeface="Avenir Next LT Pro"/>
                <a:cs typeface="Times New Roman" panose="02020603050405020304" pitchFamily="18" charset="0"/>
              </a:rPr>
              <a:t>Hospital ancillary services</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Revenue Cycle Management</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Clinical Quality Program Initiatives</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Human Resources &amp; Employee Relations</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Regulatory &amp; Compliance</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EHR Implementation and Optimization</a:t>
            </a:r>
          </a:p>
          <a:p>
            <a:pPr marL="742950" lvl="1" indent="-285750">
              <a:buFont typeface="Arial" panose="020B0604020202020204" pitchFamily="34" charset="0"/>
              <a:buChar char="•"/>
            </a:pPr>
            <a:r>
              <a:rPr lang="en-US" sz="1600" b="0" dirty="0">
                <a:solidFill>
                  <a:srgbClr val="16436D"/>
                </a:solidFill>
                <a:latin typeface="Avenir Next LT Pro"/>
                <a:cs typeface="Times New Roman" panose="02020603050405020304" pitchFamily="18" charset="0"/>
              </a:rPr>
              <a:t>Project Management</a:t>
            </a:r>
          </a:p>
          <a:p>
            <a:endParaRPr lang="en-US" dirty="0"/>
          </a:p>
        </p:txBody>
      </p:sp>
      <p:sp>
        <p:nvSpPr>
          <p:cNvPr id="5" name="Text Placeholder 4">
            <a:extLst>
              <a:ext uri="{FF2B5EF4-FFF2-40B4-BE49-F238E27FC236}">
                <a16:creationId xmlns:a16="http://schemas.microsoft.com/office/drawing/2014/main" id="{69B61D8D-3BB3-35AF-1A5A-709AA07689AD}"/>
              </a:ext>
            </a:extLst>
          </p:cNvPr>
          <p:cNvSpPr>
            <a:spLocks noGrp="1"/>
          </p:cNvSpPr>
          <p:nvPr>
            <p:ph type="body" sz="quarter" idx="16"/>
          </p:nvPr>
        </p:nvSpPr>
        <p:spPr>
          <a:xfrm>
            <a:off x="777407" y="4337610"/>
            <a:ext cx="3074746" cy="797098"/>
          </a:xfrm>
        </p:spPr>
        <p:txBody>
          <a:bodyPr/>
          <a:lstStyle/>
          <a:p>
            <a:r>
              <a:rPr lang="en-US" dirty="0">
                <a:solidFill>
                  <a:srgbClr val="124271"/>
                </a:solidFill>
              </a:rPr>
              <a:t>Healthcare EHR/Advisory Manager</a:t>
            </a:r>
          </a:p>
          <a:p>
            <a:r>
              <a:rPr lang="en-US" dirty="0">
                <a:solidFill>
                  <a:srgbClr val="124271"/>
                </a:solidFill>
              </a:rPr>
              <a:t>Pivot Point Consulting, </a:t>
            </a:r>
            <a:r>
              <a:rPr lang="en-US" sz="1100" b="0" i="1" dirty="0">
                <a:solidFill>
                  <a:srgbClr val="124271"/>
                </a:solidFill>
              </a:rPr>
              <a:t>A Vaco Company</a:t>
            </a:r>
          </a:p>
          <a:p>
            <a:r>
              <a:rPr lang="en-US" sz="1100" b="0" i="1" dirty="0">
                <a:solidFill>
                  <a:srgbClr val="124271"/>
                </a:solidFill>
              </a:rPr>
              <a:t>https://www.linkedin.com/in/jacquelinesimik/</a:t>
            </a:r>
          </a:p>
        </p:txBody>
      </p:sp>
      <p:sp>
        <p:nvSpPr>
          <p:cNvPr id="6" name="Oval 5">
            <a:extLst>
              <a:ext uri="{FF2B5EF4-FFF2-40B4-BE49-F238E27FC236}">
                <a16:creationId xmlns:a16="http://schemas.microsoft.com/office/drawing/2014/main" id="{47C7D41F-AABB-533D-D85F-EE8C3D62A19D}"/>
              </a:ext>
            </a:extLst>
          </p:cNvPr>
          <p:cNvSpPr/>
          <p:nvPr/>
        </p:nvSpPr>
        <p:spPr>
          <a:xfrm>
            <a:off x="667443" y="1146053"/>
            <a:ext cx="2825561" cy="2768377"/>
          </a:xfrm>
          <a:prstGeom prst="ellipse">
            <a:avLst/>
          </a:prstGeom>
          <a:noFill/>
          <a:ln w="57150">
            <a:solidFill>
              <a:srgbClr val="3C98B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67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 </a:t>
            </a:r>
            <a:r>
              <a:rPr lang="en-US" dirty="0"/>
              <a:t>Data Standards</a:t>
            </a:r>
          </a:p>
        </p:txBody>
      </p:sp>
      <p:sp>
        <p:nvSpPr>
          <p:cNvPr id="3" name="TextBox 2">
            <a:extLst>
              <a:ext uri="{FF2B5EF4-FFF2-40B4-BE49-F238E27FC236}">
                <a16:creationId xmlns:a16="http://schemas.microsoft.com/office/drawing/2014/main" id="{906922A9-DFE5-3043-7CCB-A29521F08204}"/>
              </a:ext>
            </a:extLst>
          </p:cNvPr>
          <p:cNvSpPr txBox="1"/>
          <p:nvPr/>
        </p:nvSpPr>
        <p:spPr>
          <a:xfrm>
            <a:off x="654285" y="952244"/>
            <a:ext cx="11130173" cy="3323987"/>
          </a:xfrm>
          <a:prstGeom prst="rect">
            <a:avLst/>
          </a:prstGeom>
          <a:noFill/>
        </p:spPr>
        <p:txBody>
          <a:bodyPr wrap="square" rtlCol="0">
            <a:spAutoFit/>
          </a:bodyPr>
          <a:lstStyle/>
          <a:p>
            <a:r>
              <a:rPr lang="en-US" sz="3200" dirty="0"/>
              <a:t>Data Standards</a:t>
            </a:r>
          </a:p>
          <a:p>
            <a:pPr lvl="1"/>
            <a:r>
              <a:rPr lang="en-US" sz="2000" i="1" dirty="0"/>
              <a:t>Guidelines or norms to ensure that data is collected, formatted, and exchanged in a consistent and structured way</a:t>
            </a:r>
          </a:p>
          <a:p>
            <a:pPr marL="914400" lvl="1" indent="-457200">
              <a:buFont typeface="Arial" panose="020B0604020202020204" pitchFamily="34" charset="0"/>
              <a:buChar char="•"/>
            </a:pPr>
            <a:endParaRPr lang="en-US" sz="2000" dirty="0"/>
          </a:p>
          <a:p>
            <a:pPr marL="914400" lvl="1" indent="-457200">
              <a:buFont typeface="Arial" panose="020B0604020202020204" pitchFamily="34" charset="0"/>
              <a:buChar char="•"/>
            </a:pPr>
            <a:r>
              <a:rPr lang="en-US" sz="2000" dirty="0"/>
              <a:t>Uniformity </a:t>
            </a:r>
          </a:p>
          <a:p>
            <a:pPr marL="914400" lvl="1" indent="-457200">
              <a:buFont typeface="Arial" panose="020B0604020202020204" pitchFamily="34" charset="0"/>
              <a:buChar char="•"/>
            </a:pPr>
            <a:r>
              <a:rPr lang="en-US" sz="2000" dirty="0"/>
              <a:t>Interoperability</a:t>
            </a:r>
          </a:p>
          <a:p>
            <a:pPr marL="914400" lvl="1" indent="-457200">
              <a:buFont typeface="Arial" panose="020B0604020202020204" pitchFamily="34" charset="0"/>
              <a:buChar char="•"/>
            </a:pPr>
            <a:r>
              <a:rPr lang="en-US" sz="2000" dirty="0"/>
              <a:t>Data Quality</a:t>
            </a:r>
          </a:p>
          <a:p>
            <a:pPr marL="914400" lvl="1" indent="-457200">
              <a:buFont typeface="Arial" panose="020B0604020202020204" pitchFamily="34" charset="0"/>
              <a:buChar char="•"/>
            </a:pPr>
            <a:r>
              <a:rPr lang="en-US" sz="2000" dirty="0"/>
              <a:t>Regulatory Compliance</a:t>
            </a:r>
          </a:p>
          <a:p>
            <a:pPr marL="914400" lvl="1" indent="-457200">
              <a:buFont typeface="Arial" panose="020B0604020202020204" pitchFamily="34" charset="0"/>
              <a:buChar char="•"/>
            </a:pPr>
            <a:r>
              <a:rPr lang="en-US" sz="2000" dirty="0"/>
              <a:t>Scalability</a:t>
            </a:r>
          </a:p>
          <a:p>
            <a:endParaRPr lang="en-US" dirty="0"/>
          </a:p>
        </p:txBody>
      </p:sp>
      <p:pic>
        <p:nvPicPr>
          <p:cNvPr id="4" name="Picture 3">
            <a:extLst>
              <a:ext uri="{FF2B5EF4-FFF2-40B4-BE49-F238E27FC236}">
                <a16:creationId xmlns:a16="http://schemas.microsoft.com/office/drawing/2014/main" id="{F54310A1-5BB1-8475-210B-F9749A5CBE97}"/>
              </a:ext>
            </a:extLst>
          </p:cNvPr>
          <p:cNvPicPr>
            <a:picLocks noChangeAspect="1"/>
          </p:cNvPicPr>
          <p:nvPr/>
        </p:nvPicPr>
        <p:blipFill>
          <a:blip r:embed="rId3"/>
          <a:stretch>
            <a:fillRect/>
          </a:stretch>
        </p:blipFill>
        <p:spPr>
          <a:xfrm>
            <a:off x="6510085" y="2142078"/>
            <a:ext cx="4309747" cy="3763678"/>
          </a:xfrm>
          <a:prstGeom prst="rect">
            <a:avLst/>
          </a:prstGeom>
        </p:spPr>
      </p:pic>
    </p:spTree>
    <p:extLst>
      <p:ext uri="{BB962C8B-B14F-4D97-AF65-F5344CB8AC3E}">
        <p14:creationId xmlns:p14="http://schemas.microsoft.com/office/powerpoint/2010/main" val="306511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604A771-B6B9-B0E4-629E-EC72BB2C1502}"/>
              </a:ext>
            </a:extLst>
          </p:cNvPr>
          <p:cNvSpPr>
            <a:spLocks noGrp="1"/>
          </p:cNvSpPr>
          <p:nvPr>
            <p:ph type="title"/>
          </p:nvPr>
        </p:nvSpPr>
        <p:spPr>
          <a:xfrm>
            <a:off x="585788" y="273050"/>
            <a:ext cx="10515600" cy="452438"/>
          </a:xfrm>
        </p:spPr>
        <p:txBody>
          <a:bodyPr/>
          <a:lstStyle/>
          <a:p>
            <a:r>
              <a:rPr lang="en-US" b="1" dirty="0"/>
              <a:t>Quality Program </a:t>
            </a:r>
            <a:r>
              <a:rPr lang="en-US" dirty="0"/>
              <a:t>Industry Data Standards</a:t>
            </a:r>
          </a:p>
        </p:txBody>
      </p:sp>
      <p:sp>
        <p:nvSpPr>
          <p:cNvPr id="3" name="TextBox 2">
            <a:extLst>
              <a:ext uri="{FF2B5EF4-FFF2-40B4-BE49-F238E27FC236}">
                <a16:creationId xmlns:a16="http://schemas.microsoft.com/office/drawing/2014/main" id="{77CE9A96-E242-A458-E6FF-0BE2FD5CBFD6}"/>
              </a:ext>
            </a:extLst>
          </p:cNvPr>
          <p:cNvSpPr txBox="1"/>
          <p:nvPr/>
        </p:nvSpPr>
        <p:spPr>
          <a:xfrm>
            <a:off x="585788" y="1021117"/>
            <a:ext cx="11315108" cy="5047536"/>
          </a:xfrm>
          <a:prstGeom prst="rect">
            <a:avLst/>
          </a:prstGeom>
          <a:noFill/>
        </p:spPr>
        <p:txBody>
          <a:bodyPr wrap="square" rtlCol="0">
            <a:spAutoFit/>
          </a:bodyPr>
          <a:lstStyle/>
          <a:p>
            <a:r>
              <a:rPr lang="en-US" sz="3200" dirty="0"/>
              <a:t>Common Industry Data Standards</a:t>
            </a:r>
          </a:p>
          <a:p>
            <a:endParaRPr lang="en-US" sz="3200" dirty="0"/>
          </a:p>
          <a:p>
            <a:pPr marL="914400" lvl="1" indent="-457200">
              <a:buFont typeface="Arial" panose="020B0604020202020204" pitchFamily="34" charset="0"/>
              <a:buChar char="•"/>
            </a:pPr>
            <a:r>
              <a:rPr lang="en-US" sz="2000" dirty="0"/>
              <a:t>Health Insurance Portability &amp; Accountability Act (HIPAA)</a:t>
            </a:r>
          </a:p>
          <a:p>
            <a:pPr marL="914400" lvl="1" indent="-457200">
              <a:buFont typeface="Arial" panose="020B0604020202020204" pitchFamily="34" charset="0"/>
              <a:buChar char="•"/>
            </a:pPr>
            <a:r>
              <a:rPr lang="en-US" sz="2000" dirty="0"/>
              <a:t>National Drug Classification (NDC)</a:t>
            </a:r>
          </a:p>
          <a:p>
            <a:pPr marL="914400" lvl="1" indent="-457200">
              <a:buFont typeface="Arial" panose="020B0604020202020204" pitchFamily="34" charset="0"/>
              <a:buChar char="•"/>
            </a:pPr>
            <a:r>
              <a:rPr lang="en-US" sz="2000" dirty="0"/>
              <a:t>International Classification of Diseases – Clinical Modification (ICD-10-CM)</a:t>
            </a:r>
          </a:p>
          <a:p>
            <a:pPr marL="914400" lvl="1" indent="-457200">
              <a:buFont typeface="Arial" panose="020B0604020202020204" pitchFamily="34" charset="0"/>
              <a:buChar char="•"/>
            </a:pPr>
            <a:r>
              <a:rPr lang="en-US" sz="2000" dirty="0"/>
              <a:t>Current Procedural Terminology (CPT)</a:t>
            </a:r>
          </a:p>
          <a:p>
            <a:pPr marL="914400" lvl="1" indent="-457200">
              <a:buFont typeface="Arial" panose="020B0604020202020204" pitchFamily="34" charset="0"/>
              <a:buChar char="•"/>
            </a:pPr>
            <a:r>
              <a:rPr lang="en-US" sz="2000" dirty="0"/>
              <a:t>Healthcare Common Procedure Coding System (HCPCS)</a:t>
            </a:r>
          </a:p>
          <a:p>
            <a:pPr marL="914400" lvl="1" indent="-457200">
              <a:buFont typeface="Arial" panose="020B0604020202020204" pitchFamily="34" charset="0"/>
              <a:buChar char="•"/>
            </a:pPr>
            <a:r>
              <a:rPr lang="en-US" sz="2000" dirty="0"/>
              <a:t>Clinical Data Interchange Standards Consortium (CDISC)</a:t>
            </a:r>
          </a:p>
          <a:p>
            <a:pPr marL="914400" lvl="1" indent="-457200">
              <a:buFont typeface="Arial" panose="020B0604020202020204" pitchFamily="34" charset="0"/>
              <a:buChar char="•"/>
            </a:pPr>
            <a:r>
              <a:rPr lang="en-US" sz="2000" dirty="0"/>
              <a:t>Systematized Nomenclature of Medicine Clinical Terms (SNOMED-CT)</a:t>
            </a:r>
          </a:p>
          <a:p>
            <a:pPr marL="914400" lvl="1" indent="-457200">
              <a:buFont typeface="Arial" panose="020B0604020202020204" pitchFamily="34" charset="0"/>
              <a:buChar char="•"/>
            </a:pPr>
            <a:r>
              <a:rPr lang="en-US" sz="2000" dirty="0"/>
              <a:t>Logical Observation Identifiers, Names, and Codes (LOINC)</a:t>
            </a:r>
          </a:p>
          <a:p>
            <a:pPr marL="914400" lvl="1" indent="-457200">
              <a:buFont typeface="Arial" panose="020B0604020202020204" pitchFamily="34" charset="0"/>
              <a:buChar char="•"/>
            </a:pPr>
            <a:r>
              <a:rPr lang="en-US" sz="2000" dirty="0"/>
              <a:t>Fast Healthcare Interoperability Resources (FHIR)</a:t>
            </a:r>
          </a:p>
          <a:p>
            <a:pPr marL="800100" lvl="1" indent="-342900">
              <a:buFont typeface="Arial" panose="020B0604020202020204" pitchFamily="34" charset="0"/>
              <a:buChar char="•"/>
            </a:pPr>
            <a:r>
              <a:rPr lang="en-US" sz="2000" dirty="0"/>
              <a:t>  Electronic Data Interchange (EDI)</a:t>
            </a:r>
          </a:p>
          <a:p>
            <a:pPr marL="800100" lvl="1" indent="-342900">
              <a:buFont typeface="Arial" panose="020B0604020202020204" pitchFamily="34" charset="0"/>
              <a:buChar char="•"/>
            </a:pPr>
            <a:r>
              <a:rPr lang="en-US" sz="2000" dirty="0"/>
              <a:t>  American National Standards Institute (ANSI)</a:t>
            </a:r>
          </a:p>
          <a:p>
            <a:pPr marL="800100" lvl="1" indent="-342900">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3928995097"/>
      </p:ext>
    </p:extLst>
  </p:cSld>
  <p:clrMapOvr>
    <a:masterClrMapping/>
  </p:clrMapOvr>
</p:sld>
</file>

<file path=ppt/theme/theme1.xml><?xml version="1.0" encoding="utf-8"?>
<a:theme xmlns:a="http://schemas.openxmlformats.org/drawingml/2006/main" name="Wave Theme Cover">
  <a:themeElements>
    <a:clrScheme name="Primary MFC Theme">
      <a:dk1>
        <a:sysClr val="windowText" lastClr="000000"/>
      </a:dk1>
      <a:lt1>
        <a:srgbClr val="FFFFFF"/>
      </a:lt1>
      <a:dk2>
        <a:srgbClr val="154470"/>
      </a:dk2>
      <a:lt2>
        <a:srgbClr val="E7E6E6"/>
      </a:lt2>
      <a:accent1>
        <a:srgbClr val="154470"/>
      </a:accent1>
      <a:accent2>
        <a:srgbClr val="154470"/>
      </a:accent2>
      <a:accent3>
        <a:srgbClr val="3C98B1"/>
      </a:accent3>
      <a:accent4>
        <a:srgbClr val="3C98B1"/>
      </a:accent4>
      <a:accent5>
        <a:srgbClr val="F27B3F"/>
      </a:accent5>
      <a:accent6>
        <a:srgbClr val="F27B3F"/>
      </a:accent6>
      <a:hlink>
        <a:srgbClr val="154470"/>
      </a:hlink>
      <a:folHlink>
        <a:srgbClr val="154470"/>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ganFranklin_PPT_Template" id="{61DC080E-FCB1-564D-ABE6-154BB6638F33}" vid="{16998E4C-9D76-DF44-9D4E-7C858B0899B0}"/>
    </a:ext>
  </a:extLst>
</a:theme>
</file>

<file path=ppt/theme/theme2.xml><?xml version="1.0" encoding="utf-8"?>
<a:theme xmlns:a="http://schemas.openxmlformats.org/drawingml/2006/main" name="Body Pages">
  <a:themeElements>
    <a:clrScheme name="Vaco Color Scheme 2023">
      <a:dk1>
        <a:srgbClr val="000000"/>
      </a:dk1>
      <a:lt1>
        <a:srgbClr val="FFFFFF"/>
      </a:lt1>
      <a:dk2>
        <a:srgbClr val="154470"/>
      </a:dk2>
      <a:lt2>
        <a:srgbClr val="E7E6E6"/>
      </a:lt2>
      <a:accent1>
        <a:srgbClr val="154470"/>
      </a:accent1>
      <a:accent2>
        <a:srgbClr val="154470"/>
      </a:accent2>
      <a:accent3>
        <a:srgbClr val="3C98B1"/>
      </a:accent3>
      <a:accent4>
        <a:srgbClr val="3C98B1"/>
      </a:accent4>
      <a:accent5>
        <a:srgbClr val="F27B3F"/>
      </a:accent5>
      <a:accent6>
        <a:srgbClr val="F27B3F"/>
      </a:accent6>
      <a:hlink>
        <a:srgbClr val="154470"/>
      </a:hlink>
      <a:folHlink>
        <a:srgbClr val="154470"/>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Ero Palette">
      <a:dk1>
        <a:srgbClr val="000000"/>
      </a:dk1>
      <a:lt1>
        <a:srgbClr val="FFFFFF"/>
      </a:lt1>
      <a:dk2>
        <a:srgbClr val="44546A"/>
      </a:dk2>
      <a:lt2>
        <a:srgbClr val="E7E6E6"/>
      </a:lt2>
      <a:accent1>
        <a:srgbClr val="D69A2C"/>
      </a:accent1>
      <a:accent2>
        <a:srgbClr val="ED7D31"/>
      </a:accent2>
      <a:accent3>
        <a:srgbClr val="A5A5A5"/>
      </a:accent3>
      <a:accent4>
        <a:srgbClr val="E5E1E6"/>
      </a:accent4>
      <a:accent5>
        <a:srgbClr val="E5E1E6"/>
      </a:accent5>
      <a:accent6>
        <a:srgbClr val="BDC5DB"/>
      </a:accent6>
      <a:hlink>
        <a:srgbClr val="D69A2C"/>
      </a:hlink>
      <a:folHlink>
        <a:srgbClr val="BDC5D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FFCA08"/>
      </a:accent1>
      <a:accent2>
        <a:srgbClr val="F8931D"/>
      </a:accent2>
      <a:accent3>
        <a:srgbClr val="CE8D3E"/>
      </a:accent3>
      <a:accent4>
        <a:srgbClr val="EC7016"/>
      </a:accent4>
      <a:accent5>
        <a:srgbClr val="E64823"/>
      </a:accent5>
      <a:accent6>
        <a:srgbClr val="9C6A6A"/>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56bf9e9-1d71-4cb3-bf0a-f668e2abf1d7" xsi:nil="true"/>
    <lcf76f155ced4ddcb4097134ff3c332f xmlns="1cacae44-b4b5-4f88-b694-5aecab800b6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67349888FC154CB9AE46E347EA32CE" ma:contentTypeVersion="16" ma:contentTypeDescription="Create a new document." ma:contentTypeScope="" ma:versionID="9fc057e728c100779c8d5f7cb4651e5e">
  <xsd:schema xmlns:xsd="http://www.w3.org/2001/XMLSchema" xmlns:xs="http://www.w3.org/2001/XMLSchema" xmlns:p="http://schemas.microsoft.com/office/2006/metadata/properties" xmlns:ns2="1cacae44-b4b5-4f88-b694-5aecab800b64" xmlns:ns3="256bf9e9-1d71-4cb3-bf0a-f668e2abf1d7" targetNamespace="http://schemas.microsoft.com/office/2006/metadata/properties" ma:root="true" ma:fieldsID="e8e238416d0dc48769bad85c56dab446" ns2:_="" ns3:_="">
    <xsd:import namespace="1cacae44-b4b5-4f88-b694-5aecab800b64"/>
    <xsd:import namespace="256bf9e9-1d71-4cb3-bf0a-f668e2abf1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cae44-b4b5-4f88-b694-5aecab800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c6719d-ff5f-4858-b5e8-790c6890415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6bf9e9-1d71-4cb3-bf0a-f668e2abf1d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4125f8-cb09-4392-a83f-a8caed7791be}" ma:internalName="TaxCatchAll" ma:showField="CatchAllData" ma:web="256bf9e9-1d71-4cb3-bf0a-f668e2abf1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437BB5-F465-49AE-8813-39063680FC30}">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www.w3.org/XML/1998/namespace"/>
    <ds:schemaRef ds:uri="256bf9e9-1d71-4cb3-bf0a-f668e2abf1d7"/>
    <ds:schemaRef ds:uri="1cacae44-b4b5-4f88-b694-5aecab800b64"/>
    <ds:schemaRef ds:uri="http://purl.org/dc/terms/"/>
  </ds:schemaRefs>
</ds:datastoreItem>
</file>

<file path=customXml/itemProps2.xml><?xml version="1.0" encoding="utf-8"?>
<ds:datastoreItem xmlns:ds="http://schemas.openxmlformats.org/officeDocument/2006/customXml" ds:itemID="{70E46AA9-8FB3-4B5C-BC5F-34C454AD32F4}">
  <ds:schemaRefs>
    <ds:schemaRef ds:uri="http://schemas.microsoft.com/sharepoint/v3/contenttype/forms"/>
  </ds:schemaRefs>
</ds:datastoreItem>
</file>

<file path=customXml/itemProps3.xml><?xml version="1.0" encoding="utf-8"?>
<ds:datastoreItem xmlns:ds="http://schemas.openxmlformats.org/officeDocument/2006/customXml" ds:itemID="{08B07355-C318-4AEC-B145-A59ED76DB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cae44-b4b5-4f88-b694-5aecab800b64"/>
    <ds:schemaRef ds:uri="256bf9e9-1d71-4cb3-bf0a-f668e2abf1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2377</TotalTime>
  <Words>8109</Words>
  <Application>Microsoft Office PowerPoint</Application>
  <PresentationFormat>Widescreen</PresentationFormat>
  <Paragraphs>549</Paragraphs>
  <Slides>23</Slides>
  <Notes>23</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23</vt:i4>
      </vt:variant>
    </vt:vector>
  </HeadingPairs>
  <TitlesOfParts>
    <vt:vector size="47" baseType="lpstr">
      <vt:lpstr>Aptos</vt:lpstr>
      <vt:lpstr>Arial</vt:lpstr>
      <vt:lpstr>Avenir Next</vt:lpstr>
      <vt:lpstr>Avenir Next LT Pro</vt:lpstr>
      <vt:lpstr>Avenir Next Medium</vt:lpstr>
      <vt:lpstr>Calibri</vt:lpstr>
      <vt:lpstr>Calibri Light</vt:lpstr>
      <vt:lpstr>Century Gothic</vt:lpstr>
      <vt:lpstr>Google Sans</vt:lpstr>
      <vt:lpstr>Helvetica</vt:lpstr>
      <vt:lpstr>Lato</vt:lpstr>
      <vt:lpstr>Lato Light</vt:lpstr>
      <vt:lpstr>Montserrat</vt:lpstr>
      <vt:lpstr>Montserrat SemiBold</vt:lpstr>
      <vt:lpstr>Poppins</vt:lpstr>
      <vt:lpstr>Proxima Soft</vt:lpstr>
      <vt:lpstr>Proxima Soft Semibold</vt:lpstr>
      <vt:lpstr>Rubik</vt:lpstr>
      <vt:lpstr>Wingdings</vt:lpstr>
      <vt:lpstr>Wave Theme Cover</vt:lpstr>
      <vt:lpstr>Body Pages</vt:lpstr>
      <vt:lpstr>1_Office Theme</vt:lpstr>
      <vt:lpstr>2_Custom Design</vt:lpstr>
      <vt:lpstr>Custom Design</vt:lpstr>
      <vt:lpstr>PowerPoint Presentation</vt:lpstr>
      <vt:lpstr>PowerPoint Presentation</vt:lpstr>
      <vt:lpstr>PowerPoint Presentation</vt:lpstr>
      <vt:lpstr>Schedule of Events</vt:lpstr>
      <vt:lpstr>Meet the Presenter</vt:lpstr>
      <vt:lpstr>PowerPoint Presentation</vt:lpstr>
      <vt:lpstr>Quality Programs Presenter</vt:lpstr>
      <vt:lpstr>Quality Program Data Standards</vt:lpstr>
      <vt:lpstr>Quality Program Industry Data Standards</vt:lpstr>
      <vt:lpstr>Quality Program Data Types</vt:lpstr>
      <vt:lpstr>Quality Programs Types of Programs</vt:lpstr>
      <vt:lpstr>Quality Programs HRSA UDS</vt:lpstr>
      <vt:lpstr>Quality Programs NCQA Patient Centered Medical Home (PCMH)</vt:lpstr>
      <vt:lpstr>Quality Programs CMS: MACRA/MIPS</vt:lpstr>
      <vt:lpstr>Quality Programs Payer Programs</vt:lpstr>
      <vt:lpstr>Quality Programs Measure Comparison</vt:lpstr>
      <vt:lpstr>Quality Programs Measure Details</vt:lpstr>
      <vt:lpstr>PowerPoint Presentation</vt:lpstr>
      <vt:lpstr>Appendix Resources</vt:lpstr>
      <vt:lpstr>Questions?</vt:lpstr>
      <vt:lpstr>Continue the Conversation  </vt:lpstr>
      <vt:lpstr>Please fill out our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Zytka</dc:creator>
  <cp:lastModifiedBy>Anita Li</cp:lastModifiedBy>
  <cp:revision>5</cp:revision>
  <dcterms:created xsi:type="dcterms:W3CDTF">2022-05-24T19:06:23Z</dcterms:created>
  <dcterms:modified xsi:type="dcterms:W3CDTF">2024-10-16T14:41:26Z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0x0101006967349888FC154CB9AE46E347EA32CE</vt:lpwstr>
  </property>
  <property fmtid="{D5CDD505-2E9C-101B-9397-08002B2CF9AE}" pid="3" name="MediaServiceImageTags">
    <vt:lpwstr/>
  </property>
  <property fmtid="{D5CDD505-2E9C-101B-9397-08002B2CF9AE}" pid="4" name="Practice">
    <vt:lpwstr/>
  </property>
  <property fmtid="{D5CDD505-2E9C-101B-9397-08002B2CF9AE}" pid="5" name="Office">
    <vt:lpwstr/>
  </property>
</Properties>
</file>