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4"/>
  </p:notesMasterIdLst>
  <p:sldIdLst>
    <p:sldId id="268" r:id="rId5"/>
    <p:sldId id="272" r:id="rId6"/>
    <p:sldId id="274" r:id="rId7"/>
    <p:sldId id="271" r:id="rId8"/>
    <p:sldId id="263" r:id="rId9"/>
    <p:sldId id="273" r:id="rId10"/>
    <p:sldId id="265" r:id="rId11"/>
    <p:sldId id="270" r:id="rId12"/>
    <p:sldId id="262" r:id="rId1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CCA"/>
          </a:solidFill>
        </a:fill>
      </a:tcStyle>
    </a:wholeTbl>
    <a:band2H>
      <a:tcTxStyle/>
      <a:tcStyle>
        <a:tcBdr/>
        <a:fill>
          <a:solidFill>
            <a:srgbClr val="FFF5E6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DDACD"/>
          </a:solidFill>
        </a:fill>
      </a:tcStyle>
    </a:wholeTbl>
    <a:band2H>
      <a:tcTxStyle/>
      <a:tcStyle>
        <a:tcBdr/>
        <a:fill>
          <a:solidFill>
            <a:srgbClr val="F6EDE8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D3D3"/>
          </a:solidFill>
        </a:fill>
      </a:tcStyle>
    </a:wholeTbl>
    <a:band2H>
      <a:tcTxStyle/>
      <a:tcStyle>
        <a:tcBdr/>
        <a:fill>
          <a:solidFill>
            <a:srgbClr val="EFEAEA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59"/>
  </p:normalViewPr>
  <p:slideViewPr>
    <p:cSldViewPr snapToGrid="0">
      <p:cViewPr varScale="1">
        <p:scale>
          <a:sx n="70" d="100"/>
          <a:sy n="70" d="100"/>
        </p:scale>
        <p:origin x="35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8" name="Shape 24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5" name="Shape 2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Title Slide Option 2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62" name="Shape 26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96339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62" name="Shape 26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72586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62" name="Shape 26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98654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93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62" name="Shape 26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25977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555" y="5926316"/>
            <a:ext cx="4552570" cy="609340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200" b="1">
                <a:latin typeface="Proxima Soft"/>
                <a:ea typeface="Proxima Soft"/>
                <a:cs typeface="Proxima Soft"/>
                <a:sym typeface="Proxima Soft"/>
              </a:defRPr>
            </a:lvl1pPr>
          </a:lstStyle>
          <a:p>
            <a:r>
              <a:t>Title Text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2237829"/>
            <a:ext cx="10515600" cy="336763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20000"/>
              </a:lnSpc>
              <a:spcBef>
                <a:spcPts val="700"/>
              </a:spcBef>
              <a:buFontTx/>
              <a:defRPr sz="1900">
                <a:latin typeface="Proxima Soft"/>
                <a:ea typeface="Proxima Soft"/>
                <a:cs typeface="Proxima Soft"/>
                <a:sym typeface="Proxima Soft"/>
              </a:defRPr>
            </a:lvl1pPr>
            <a:lvl2pPr marL="457200" indent="0">
              <a:lnSpc>
                <a:spcPct val="120000"/>
              </a:lnSpc>
              <a:spcBef>
                <a:spcPts val="700"/>
              </a:spcBef>
              <a:buFontTx/>
              <a:defRPr sz="1900">
                <a:latin typeface="Proxima Soft"/>
                <a:ea typeface="Proxima Soft"/>
                <a:cs typeface="Proxima Soft"/>
                <a:sym typeface="Proxima Soft"/>
              </a:defRPr>
            </a:lvl2pPr>
            <a:lvl3pPr marL="914400" indent="0">
              <a:lnSpc>
                <a:spcPct val="120000"/>
              </a:lnSpc>
              <a:spcBef>
                <a:spcPts val="700"/>
              </a:spcBef>
              <a:buFontTx/>
              <a:defRPr sz="1900">
                <a:latin typeface="Proxima Soft"/>
                <a:ea typeface="Proxima Soft"/>
                <a:cs typeface="Proxima Soft"/>
                <a:sym typeface="Proxima Soft"/>
              </a:defRPr>
            </a:lvl3pPr>
            <a:lvl4pPr marL="1371600" indent="0">
              <a:lnSpc>
                <a:spcPct val="120000"/>
              </a:lnSpc>
              <a:spcBef>
                <a:spcPts val="700"/>
              </a:spcBef>
              <a:buFontTx/>
              <a:defRPr sz="1900">
                <a:latin typeface="Proxima Soft"/>
                <a:ea typeface="Proxima Soft"/>
                <a:cs typeface="Proxima Soft"/>
                <a:sym typeface="Proxima Soft"/>
              </a:defRPr>
            </a:lvl4pPr>
            <a:lvl5pPr marL="1828800" indent="0">
              <a:lnSpc>
                <a:spcPct val="120000"/>
              </a:lnSpc>
              <a:spcBef>
                <a:spcPts val="700"/>
              </a:spcBef>
              <a:buFontTx/>
              <a:defRPr sz="1900">
                <a:latin typeface="Proxima Soft"/>
                <a:ea typeface="Proxima Soft"/>
                <a:cs typeface="Proxima Soft"/>
                <a:sym typeface="Proxima Soft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" name="Image"/>
          <p:cNvSpPr>
            <a:spLocks noGrp="1"/>
          </p:cNvSpPr>
          <p:nvPr>
            <p:ph type="pic" sz="half" idx="21"/>
          </p:nvPr>
        </p:nvSpPr>
        <p:spPr>
          <a:xfrm>
            <a:off x="7548313" y="383344"/>
            <a:ext cx="4281715" cy="4281714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Picture w L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555" y="5926316"/>
            <a:ext cx="4552570" cy="609340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200" b="1">
                <a:latin typeface="Proxima Soft"/>
                <a:ea typeface="Proxima Soft"/>
                <a:cs typeface="Proxima Soft"/>
                <a:sym typeface="Proxima Soft"/>
              </a:defRPr>
            </a:lvl1pPr>
          </a:lstStyle>
          <a:p>
            <a:r>
              <a:t>Title Text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idx="1"/>
          </p:nvPr>
        </p:nvSpPr>
        <p:spPr>
          <a:xfrm>
            <a:off x="7367543" y="1745183"/>
            <a:ext cx="4550480" cy="418113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20000"/>
              </a:lnSpc>
              <a:spcBef>
                <a:spcPts val="700"/>
              </a:spcBef>
              <a:buFontTx/>
              <a:defRPr sz="1900">
                <a:latin typeface="Proxima Soft"/>
                <a:ea typeface="Proxima Soft"/>
                <a:cs typeface="Proxima Soft"/>
                <a:sym typeface="Proxima Soft"/>
              </a:defRPr>
            </a:lvl1pPr>
            <a:lvl2pPr marL="457200" indent="0">
              <a:lnSpc>
                <a:spcPct val="120000"/>
              </a:lnSpc>
              <a:spcBef>
                <a:spcPts val="700"/>
              </a:spcBef>
              <a:buFontTx/>
              <a:defRPr sz="1900">
                <a:latin typeface="Proxima Soft"/>
                <a:ea typeface="Proxima Soft"/>
                <a:cs typeface="Proxima Soft"/>
                <a:sym typeface="Proxima Soft"/>
              </a:defRPr>
            </a:lvl2pPr>
            <a:lvl3pPr marL="914400" indent="0">
              <a:lnSpc>
                <a:spcPct val="120000"/>
              </a:lnSpc>
              <a:spcBef>
                <a:spcPts val="700"/>
              </a:spcBef>
              <a:buFontTx/>
              <a:defRPr sz="1900">
                <a:latin typeface="Proxima Soft"/>
                <a:ea typeface="Proxima Soft"/>
                <a:cs typeface="Proxima Soft"/>
                <a:sym typeface="Proxima Soft"/>
              </a:defRPr>
            </a:lvl3pPr>
            <a:lvl4pPr marL="1371600" indent="0">
              <a:lnSpc>
                <a:spcPct val="120000"/>
              </a:lnSpc>
              <a:spcBef>
                <a:spcPts val="700"/>
              </a:spcBef>
              <a:buFontTx/>
              <a:defRPr sz="1900">
                <a:latin typeface="Proxima Soft"/>
                <a:ea typeface="Proxima Soft"/>
                <a:cs typeface="Proxima Soft"/>
                <a:sym typeface="Proxima Soft"/>
              </a:defRPr>
            </a:lvl4pPr>
            <a:lvl5pPr marL="1828800" indent="0">
              <a:lnSpc>
                <a:spcPct val="120000"/>
              </a:lnSpc>
              <a:spcBef>
                <a:spcPts val="700"/>
              </a:spcBef>
              <a:buFontTx/>
              <a:defRPr sz="1900">
                <a:latin typeface="Proxima Soft"/>
                <a:ea typeface="Proxima Soft"/>
                <a:cs typeface="Proxima Soft"/>
                <a:sym typeface="Proxima Soft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" name="Image"/>
          <p:cNvSpPr>
            <a:spLocks noGrp="1"/>
          </p:cNvSpPr>
          <p:nvPr>
            <p:ph type="pic" sz="half" idx="21"/>
          </p:nvPr>
        </p:nvSpPr>
        <p:spPr>
          <a:xfrm>
            <a:off x="993284" y="1745183"/>
            <a:ext cx="6219174" cy="4181134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7472595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555" y="5926316"/>
            <a:ext cx="4552570" cy="609340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200" b="1">
                <a:latin typeface="Proxima Soft"/>
                <a:ea typeface="Proxima Soft"/>
                <a:cs typeface="Proxima Soft"/>
                <a:sym typeface="Proxima Soft"/>
              </a:defRPr>
            </a:lvl1pPr>
          </a:lstStyle>
          <a:p>
            <a:r>
              <a:t>Title Text</a:t>
            </a:r>
          </a:p>
        </p:txBody>
      </p:sp>
      <p:sp>
        <p:nvSpPr>
          <p:cNvPr id="21" name="Image"/>
          <p:cNvSpPr>
            <a:spLocks noGrp="1"/>
          </p:cNvSpPr>
          <p:nvPr>
            <p:ph type="pic" sz="half" idx="21"/>
          </p:nvPr>
        </p:nvSpPr>
        <p:spPr>
          <a:xfrm>
            <a:off x="1414524" y="1745183"/>
            <a:ext cx="4550480" cy="418113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6" name="Image">
            <a:extLst>
              <a:ext uri="{FF2B5EF4-FFF2-40B4-BE49-F238E27FC236}">
                <a16:creationId xmlns:a16="http://schemas.microsoft.com/office/drawing/2014/main" id="{CEA4D4EE-FDE2-47E7-86D7-4E2C26E04DE3}"/>
              </a:ext>
            </a:extLst>
          </p:cNvPr>
          <p:cNvSpPr>
            <a:spLocks noGrp="1"/>
          </p:cNvSpPr>
          <p:nvPr>
            <p:ph type="pic" sz="half" idx="22"/>
          </p:nvPr>
        </p:nvSpPr>
        <p:spPr>
          <a:xfrm>
            <a:off x="6370836" y="1745183"/>
            <a:ext cx="4550480" cy="418113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3037590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Pictures w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555" y="5926316"/>
            <a:ext cx="4552570" cy="609340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200" b="1">
                <a:latin typeface="Proxima Soft"/>
                <a:ea typeface="Proxima Soft"/>
                <a:cs typeface="Proxima Soft"/>
                <a:sym typeface="Proxima Soft"/>
              </a:defRPr>
            </a:lvl1pPr>
          </a:lstStyle>
          <a:p>
            <a:r>
              <a:t>Title Text</a:t>
            </a:r>
          </a:p>
        </p:txBody>
      </p:sp>
      <p:sp>
        <p:nvSpPr>
          <p:cNvPr id="21" name="Image"/>
          <p:cNvSpPr>
            <a:spLocks noGrp="1"/>
          </p:cNvSpPr>
          <p:nvPr>
            <p:ph type="pic" sz="half" idx="21"/>
          </p:nvPr>
        </p:nvSpPr>
        <p:spPr>
          <a:xfrm>
            <a:off x="2198671" y="1900719"/>
            <a:ext cx="3457742" cy="2259799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7" name="Image">
            <a:extLst>
              <a:ext uri="{FF2B5EF4-FFF2-40B4-BE49-F238E27FC236}">
                <a16:creationId xmlns:a16="http://schemas.microsoft.com/office/drawing/2014/main" id="{AF98E56D-FB1B-4231-A350-14DED643A39C}"/>
              </a:ext>
            </a:extLst>
          </p:cNvPr>
          <p:cNvSpPr>
            <a:spLocks noGrp="1"/>
          </p:cNvSpPr>
          <p:nvPr>
            <p:ph type="pic" sz="half" idx="22"/>
          </p:nvPr>
        </p:nvSpPr>
        <p:spPr>
          <a:xfrm>
            <a:off x="6165604" y="1900719"/>
            <a:ext cx="3457742" cy="2259799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6ABC29-0B0E-48C6-85C0-23BFB88B53D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198671" y="4427538"/>
            <a:ext cx="3457742" cy="1498778"/>
          </a:xfrm>
        </p:spPr>
        <p:txBody>
          <a:bodyPr>
            <a:noAutofit/>
          </a:bodyPr>
          <a:lstStyle>
            <a:lvl1pPr marL="0" indent="0">
              <a:buNone/>
              <a:defRPr sz="1900">
                <a:latin typeface="Proxima Soft"/>
              </a:defRPr>
            </a:lvl1pPr>
            <a:lvl2pPr>
              <a:defRPr sz="1900">
                <a:latin typeface="Proxima Soft"/>
              </a:defRPr>
            </a:lvl2pPr>
            <a:lvl3pPr>
              <a:defRPr sz="1900">
                <a:latin typeface="Proxima Soft"/>
              </a:defRPr>
            </a:lvl3pPr>
            <a:lvl4pPr>
              <a:defRPr sz="1900">
                <a:latin typeface="Proxima Soft"/>
              </a:defRPr>
            </a:lvl4pPr>
            <a:lvl5pPr>
              <a:defRPr sz="1900">
                <a:latin typeface="Proxima Soft"/>
              </a:defRPr>
            </a:lvl5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BEF8C2B-AF7B-4621-A4E5-7E0472D9996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165604" y="4427538"/>
            <a:ext cx="3457742" cy="1498600"/>
          </a:xfrm>
        </p:spPr>
        <p:txBody>
          <a:bodyPr>
            <a:normAutofit/>
          </a:bodyPr>
          <a:lstStyle>
            <a:lvl1pPr marL="0" indent="0">
              <a:buNone/>
              <a:defRPr sz="1900">
                <a:latin typeface="Proxima Soft"/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46268558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555" y="5926316"/>
            <a:ext cx="4552570" cy="609340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Image"/>
          <p:cNvSpPr>
            <a:spLocks noGrp="1"/>
          </p:cNvSpPr>
          <p:nvPr>
            <p:ph type="pic" sz="half" idx="21"/>
          </p:nvPr>
        </p:nvSpPr>
        <p:spPr>
          <a:xfrm>
            <a:off x="571985" y="240151"/>
            <a:ext cx="11048029" cy="5513377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9271768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555" y="5926316"/>
            <a:ext cx="4552570" cy="609340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Title Text"/>
          <p:cNvSpPr txBox="1">
            <a:spLocks noGrp="1"/>
          </p:cNvSpPr>
          <p:nvPr>
            <p:ph type="title"/>
          </p:nvPr>
        </p:nvSpPr>
        <p:spPr>
          <a:xfrm>
            <a:off x="1243952" y="3001844"/>
            <a:ext cx="10624198" cy="1031891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200" b="1">
                <a:latin typeface="Proxima Soft"/>
                <a:ea typeface="Proxima Soft"/>
                <a:cs typeface="Proxima Soft"/>
                <a:sym typeface="Proxima Soft"/>
              </a:defRPr>
            </a:lvl1pPr>
          </a:lstStyle>
          <a:p>
            <a:r>
              <a:t>Title Text</a:t>
            </a:r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C052653F-9C2F-46C9-AEF8-DA88D0DEB05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8334"/>
            <a:ext cx="1054066" cy="1714731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FE2CA71-C02F-40DF-A1D6-A137082344E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44600" y="4162425"/>
            <a:ext cx="10623550" cy="342900"/>
          </a:xfrm>
        </p:spPr>
        <p:txBody>
          <a:bodyPr>
            <a:noAutofit/>
          </a:bodyPr>
          <a:lstStyle>
            <a:lvl1pPr marL="0" indent="0">
              <a:buNone/>
              <a:defRPr sz="1900">
                <a:latin typeface="Proxima Soft"/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69708965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24AB2-BD1A-4B65-9C06-D19D9A1BBF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 b="1">
                <a:latin typeface="Proxima Soft"/>
              </a:defRPr>
            </a:lvl1pPr>
          </a:lstStyle>
          <a:p>
            <a:r>
              <a:rPr lang="en-US"/>
              <a:t>Title text</a:t>
            </a:r>
          </a:p>
        </p:txBody>
      </p:sp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206140EB-CC65-4E4B-A009-DAF1DFCA8E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3555" y="5926316"/>
            <a:ext cx="4552570" cy="60934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681EC9BA-98E6-4D6E-8995-A558EC6E70F0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838200" y="1981200"/>
            <a:ext cx="10515600" cy="37528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192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A3151-2F4D-44F0-81EC-671E8E5DBD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 b="1">
                <a:latin typeface="Proxima Soft"/>
              </a:defRPr>
            </a:lvl1pPr>
          </a:lstStyle>
          <a:p>
            <a:r>
              <a:rPr lang="en-US"/>
              <a:t>Title text</a:t>
            </a:r>
          </a:p>
        </p:txBody>
      </p:sp>
      <p:pic>
        <p:nvPicPr>
          <p:cNvPr id="3" name="Image" descr="Image">
            <a:extLst>
              <a:ext uri="{FF2B5EF4-FFF2-40B4-BE49-F238E27FC236}">
                <a16:creationId xmlns:a16="http://schemas.microsoft.com/office/drawing/2014/main" id="{2541BF16-EA33-4F25-9A47-5D62AFF729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3555" y="5926316"/>
            <a:ext cx="4552570" cy="60934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526613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80740" y="6397942"/>
            <a:ext cx="273060" cy="2819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4" r:id="rId3"/>
    <p:sldLayoutId id="2147483655" r:id="rId4"/>
    <p:sldLayoutId id="2147483653" r:id="rId5"/>
    <p:sldLayoutId id="2147483651" r:id="rId6"/>
    <p:sldLayoutId id="2147483656" r:id="rId7"/>
    <p:sldLayoutId id="2147483649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Title 1"/>
          <p:cNvSpPr txBox="1"/>
          <p:nvPr/>
        </p:nvSpPr>
        <p:spPr>
          <a:xfrm>
            <a:off x="4544968" y="1859340"/>
            <a:ext cx="5924397" cy="1569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45719" tIns="45720" rIns="45719" bIns="45720" anchor="t">
            <a:spAutoFit/>
          </a:bodyPr>
          <a:lstStyle/>
          <a:p>
            <a:pPr>
              <a:defRPr sz="1600" b="1">
                <a:latin typeface="Proxima Soft"/>
                <a:ea typeface="Proxima Soft"/>
                <a:cs typeface="Proxima Soft"/>
                <a:sym typeface="Proxima Soft"/>
              </a:defRPr>
            </a:pPr>
            <a:r>
              <a:rPr lang="en-US" sz="3200" dirty="0"/>
              <a:t>Guideline-Concordant Care for Adults with Type 2 Diabetes Module 1 Review</a:t>
            </a:r>
          </a:p>
        </p:txBody>
      </p:sp>
      <p:sp>
        <p:nvSpPr>
          <p:cNvPr id="253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12003088" y="6397625"/>
            <a:ext cx="188912" cy="282575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/>
          <a:lstStyle/>
          <a:p>
            <a:fld id="{86CB4B4D-7CA3-9044-876B-883B54F8677D}" type="slidenum">
              <a:rPr/>
              <a:t>1</a:t>
            </a:fld>
            <a:endParaRPr/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519F82DD-BD72-40DE-B55C-628B19BF90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215695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9E77FD1-B168-4C1F-A4F1-2C2F417FF7BC}"/>
              </a:ext>
            </a:extLst>
          </p:cNvPr>
          <p:cNvSpPr txBox="1"/>
          <p:nvPr/>
        </p:nvSpPr>
        <p:spPr>
          <a:xfrm>
            <a:off x="4544967" y="3557969"/>
            <a:ext cx="1784395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Proxima Soft Semibold"/>
                <a:sym typeface="Century Gothic"/>
              </a:rPr>
              <a:t>May 29, 2024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9" tIns="45720" rIns="45719" bIns="45720" anchor="ctr">
            <a:normAutofit/>
          </a:bodyPr>
          <a:lstStyle/>
          <a:p>
            <a:r>
              <a:rPr lang="en-US" dirty="0"/>
              <a:t>Objectives for Today</a:t>
            </a:r>
            <a:endParaRPr dirty="0"/>
          </a:p>
        </p:txBody>
      </p:sp>
      <p:sp>
        <p:nvSpPr>
          <p:cNvPr id="260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685799" y="1660789"/>
            <a:ext cx="7243763" cy="401955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>
              <a:lnSpc>
                <a:spcPct val="136000"/>
              </a:lnSpc>
              <a:buFont typeface="Wingdings" pitchFamily="2" charset="2"/>
              <a:buChar char="ü"/>
              <a:defRPr sz="1900"/>
            </a:pPr>
            <a:r>
              <a:rPr lang="en-US" sz="2600" dirty="0"/>
              <a:t>Gain familiarity with the scope and contents of Module 1</a:t>
            </a:r>
          </a:p>
          <a:p>
            <a:pPr>
              <a:lnSpc>
                <a:spcPct val="136000"/>
              </a:lnSpc>
              <a:buFont typeface="Wingdings" pitchFamily="2" charset="2"/>
              <a:buChar char="ü"/>
              <a:defRPr sz="1900"/>
            </a:pPr>
            <a:r>
              <a:rPr lang="en-US" sz="2600" dirty="0"/>
              <a:t>Begin to visualize how best to apply and operationalize Module 1 of the the toolkit to augment the work you are already doing </a:t>
            </a:r>
          </a:p>
          <a:p>
            <a:pPr>
              <a:lnSpc>
                <a:spcPct val="136000"/>
              </a:lnSpc>
              <a:buFont typeface="Wingdings" pitchFamily="2" charset="2"/>
              <a:buChar char="ü"/>
              <a:defRPr sz="1900"/>
            </a:pPr>
            <a:r>
              <a:rPr lang="en-US" sz="2600" dirty="0"/>
              <a:t>Consider what your greatest opportunities are to improve guideline-concordant care for adults with diabetes </a:t>
            </a:r>
          </a:p>
          <a:p>
            <a:pPr>
              <a:lnSpc>
                <a:spcPct val="136000"/>
              </a:lnSpc>
              <a:buFont typeface="Wingdings" pitchFamily="2" charset="2"/>
              <a:buChar char="ü"/>
              <a:defRPr sz="1900"/>
            </a:pPr>
            <a:r>
              <a:rPr lang="en-US" sz="2600" dirty="0"/>
              <a:t>Provide input on which components of the toolkit are most helpful and/or need improvement</a:t>
            </a:r>
            <a:endParaRPr lang="en-US" dirty="0"/>
          </a:p>
        </p:txBody>
      </p:sp>
      <p:pic>
        <p:nvPicPr>
          <p:cNvPr id="3" name="Graphic 2" descr="Presentation with checklist with solid fill">
            <a:extLst>
              <a:ext uri="{FF2B5EF4-FFF2-40B4-BE49-F238E27FC236}">
                <a16:creationId xmlns:a16="http://schemas.microsoft.com/office/drawing/2014/main" id="{3446A4F9-BF2B-33EA-27CD-1217E77C72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24764" y="1530868"/>
            <a:ext cx="4279392" cy="4279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55900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9" tIns="45720" rIns="45719" bIns="45720" anchor="ctr">
            <a:normAutofit/>
          </a:bodyPr>
          <a:lstStyle/>
          <a:p>
            <a:r>
              <a:rPr lang="en-US" dirty="0"/>
              <a:t>What keeps you from sleeping like a baby?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1BFBBC-2B32-604B-6477-D600B98712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597" y="2428413"/>
            <a:ext cx="3790950" cy="2527300"/>
          </a:xfrm>
          <a:prstGeom prst="rect">
            <a:avLst/>
          </a:prstGeom>
          <a:ln w="28575"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Rectangular Callout 7">
            <a:extLst>
              <a:ext uri="{FF2B5EF4-FFF2-40B4-BE49-F238E27FC236}">
                <a16:creationId xmlns:a16="http://schemas.microsoft.com/office/drawing/2014/main" id="{E00BBDD4-3384-1041-B1D0-E9958F117445}"/>
              </a:ext>
            </a:extLst>
          </p:cNvPr>
          <p:cNvSpPr/>
          <p:nvPr/>
        </p:nvSpPr>
        <p:spPr>
          <a:xfrm>
            <a:off x="7948611" y="1607029"/>
            <a:ext cx="2676525" cy="646329"/>
          </a:xfrm>
          <a:prstGeom prst="wedgeRectCallout">
            <a:avLst/>
          </a:prstGeom>
          <a:solidFill>
            <a:srgbClr val="FFFFFF"/>
          </a:solidFill>
          <a:ln w="12700" cap="flat">
            <a:solidFill>
              <a:schemeClr val="accent5">
                <a:lumMod val="75000"/>
              </a:schemeClr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How many with T2D are in my panel?</a:t>
            </a:r>
          </a:p>
        </p:txBody>
      </p:sp>
      <p:sp>
        <p:nvSpPr>
          <p:cNvPr id="10" name="Rectangular Callout 9">
            <a:extLst>
              <a:ext uri="{FF2B5EF4-FFF2-40B4-BE49-F238E27FC236}">
                <a16:creationId xmlns:a16="http://schemas.microsoft.com/office/drawing/2014/main" id="{7C8ED510-631E-1865-A14A-22398752E034}"/>
              </a:ext>
            </a:extLst>
          </p:cNvPr>
          <p:cNvSpPr/>
          <p:nvPr/>
        </p:nvSpPr>
        <p:spPr>
          <a:xfrm>
            <a:off x="7948611" y="2474562"/>
            <a:ext cx="3629026" cy="1754324"/>
          </a:xfrm>
          <a:prstGeom prst="wedgeRectCallout">
            <a:avLst/>
          </a:prstGeom>
          <a:solidFill>
            <a:srgbClr val="FFFFFF"/>
          </a:solidFill>
          <a:ln w="12700" cap="flat">
            <a:solidFill>
              <a:schemeClr val="accent5">
                <a:lumMod val="75000"/>
              </a:schemeClr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Are all care gaps identified and addressed for all of my patients with T2D? </a:t>
            </a:r>
            <a:r>
              <a:rPr kumimoji="0" lang="en-US" sz="18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Fro</a:t>
            </a: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 whom am I missing eye exams, lipid panels, A1Cs, mammograms, kidney labs?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5B078EF-13B4-8354-ABF4-FE6B3330DFF8}"/>
              </a:ext>
            </a:extLst>
          </p:cNvPr>
          <p:cNvGrpSpPr/>
          <p:nvPr/>
        </p:nvGrpSpPr>
        <p:grpSpPr>
          <a:xfrm>
            <a:off x="619127" y="1536891"/>
            <a:ext cx="2676525" cy="4301081"/>
            <a:chOff x="619127" y="1536891"/>
            <a:chExt cx="2676525" cy="4301081"/>
          </a:xfrm>
        </p:grpSpPr>
        <p:sp>
          <p:nvSpPr>
            <p:cNvPr id="7" name="Rectangular Callout 6">
              <a:extLst>
                <a:ext uri="{FF2B5EF4-FFF2-40B4-BE49-F238E27FC236}">
                  <a16:creationId xmlns:a16="http://schemas.microsoft.com/office/drawing/2014/main" id="{4C0EC49A-05EF-9269-3D79-7E388AC1DC8D}"/>
                </a:ext>
              </a:extLst>
            </p:cNvPr>
            <p:cNvSpPr/>
            <p:nvPr/>
          </p:nvSpPr>
          <p:spPr>
            <a:xfrm>
              <a:off x="619127" y="2671770"/>
              <a:ext cx="2676525" cy="1200327"/>
            </a:xfrm>
            <a:prstGeom prst="wedgeRectCallout">
              <a:avLst/>
            </a:prstGeom>
            <a:solidFill>
              <a:srgbClr val="FFFFFF"/>
            </a:solidFill>
            <a:ln w="12700" cap="flat">
              <a:solidFill>
                <a:schemeClr val="accent5">
                  <a:lumMod val="75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entury Gothic"/>
                  <a:ea typeface="Century Gothic"/>
                  <a:cs typeface="Century Gothic"/>
                  <a:sym typeface="Century Gothic"/>
                </a:rPr>
                <a:t>I wonder if someone will follow up to make sure Agnes gets her A1C done.</a:t>
              </a:r>
            </a:p>
          </p:txBody>
        </p:sp>
        <p:sp>
          <p:nvSpPr>
            <p:cNvPr id="9" name="Rectangular Callout 8">
              <a:extLst>
                <a:ext uri="{FF2B5EF4-FFF2-40B4-BE49-F238E27FC236}">
                  <a16:creationId xmlns:a16="http://schemas.microsoft.com/office/drawing/2014/main" id="{B5F039D0-996B-A77A-1F11-E449AAD3CB8C}"/>
                </a:ext>
              </a:extLst>
            </p:cNvPr>
            <p:cNvSpPr/>
            <p:nvPr/>
          </p:nvSpPr>
          <p:spPr>
            <a:xfrm>
              <a:off x="619127" y="1536891"/>
              <a:ext cx="2676525" cy="923328"/>
            </a:xfrm>
            <a:prstGeom prst="wedgeRectCallout">
              <a:avLst/>
            </a:prstGeom>
            <a:solidFill>
              <a:srgbClr val="FFFFFF"/>
            </a:solidFill>
            <a:ln w="12700" cap="flat">
              <a:solidFill>
                <a:schemeClr val="accent5">
                  <a:lumMod val="75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entury Gothic"/>
                  <a:ea typeface="Century Gothic"/>
                  <a:cs typeface="Century Gothic"/>
                  <a:sym typeface="Century Gothic"/>
                </a:rPr>
                <a:t>Who’s making sure my patients with T2D are comin</a:t>
              </a:r>
              <a:r>
                <a:rPr lang="en-US" dirty="0"/>
                <a:t>g in to see me??</a:t>
              </a:r>
              <a:endPara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1" name="Rectangular Callout 10">
              <a:extLst>
                <a:ext uri="{FF2B5EF4-FFF2-40B4-BE49-F238E27FC236}">
                  <a16:creationId xmlns:a16="http://schemas.microsoft.com/office/drawing/2014/main" id="{463FB25A-9D7B-0B1F-29A8-1AEDE60622AA}"/>
                </a:ext>
              </a:extLst>
            </p:cNvPr>
            <p:cNvSpPr/>
            <p:nvPr/>
          </p:nvSpPr>
          <p:spPr>
            <a:xfrm>
              <a:off x="619127" y="4083648"/>
              <a:ext cx="2676525" cy="1754324"/>
            </a:xfrm>
            <a:prstGeom prst="wedgeRectCallout">
              <a:avLst/>
            </a:prstGeom>
            <a:solidFill>
              <a:srgbClr val="FFFFFF"/>
            </a:solidFill>
            <a:ln w="12700" cap="flat">
              <a:solidFill>
                <a:schemeClr val="accent5">
                  <a:lumMod val="75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Century Gothic"/>
                  <a:ea typeface="Century Gothic"/>
                  <a:cs typeface="Century Gothic"/>
                  <a:sym typeface="Century Gothic"/>
                </a:rPr>
                <a:t>What are our options for DSMES and how do I make sure my patients with T2D are referred and are engaged in DSMES?</a:t>
              </a:r>
            </a:p>
          </p:txBody>
        </p:sp>
      </p:grpSp>
      <p:sp>
        <p:nvSpPr>
          <p:cNvPr id="12" name="Rectangular Callout 11">
            <a:extLst>
              <a:ext uri="{FF2B5EF4-FFF2-40B4-BE49-F238E27FC236}">
                <a16:creationId xmlns:a16="http://schemas.microsoft.com/office/drawing/2014/main" id="{ACF35794-F2D1-75B3-13C3-3DC54CDDF566}"/>
              </a:ext>
            </a:extLst>
          </p:cNvPr>
          <p:cNvSpPr/>
          <p:nvPr/>
        </p:nvSpPr>
        <p:spPr>
          <a:xfrm>
            <a:off x="7948611" y="4592970"/>
            <a:ext cx="3981451" cy="2031323"/>
          </a:xfrm>
          <a:prstGeom prst="wedgeRectCallout">
            <a:avLst/>
          </a:prstGeom>
          <a:solidFill>
            <a:srgbClr val="FFFFFF"/>
          </a:solidFill>
          <a:ln w="12700" cap="flat">
            <a:solidFill>
              <a:schemeClr val="accent5">
                <a:lumMod val="75000"/>
              </a:schemeClr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entury Gothic"/>
                <a:ea typeface="Century Gothic"/>
                <a:cs typeface="Century Gothic"/>
                <a:sym typeface="Century Gothic"/>
              </a:rPr>
              <a:t>What about my patients with T2D who are at high risk of complications, hospitalizations, ED visits, etc.? Do I know who they are? </a:t>
            </a:r>
            <a:r>
              <a:rPr lang="en-US" dirty="0"/>
              <a:t>Is someone on the team providing care management? How will I know?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7599238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Materials for Review and Feedback</a:t>
            </a:r>
            <a:endParaRPr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72D003-26CE-B2B1-377E-A81AB0A97994}"/>
              </a:ext>
            </a:extLst>
          </p:cNvPr>
          <p:cNvSpPr txBox="1"/>
          <p:nvPr/>
        </p:nvSpPr>
        <p:spPr>
          <a:xfrm>
            <a:off x="838200" y="1482061"/>
            <a:ext cx="9601200" cy="37856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US" sz="2400" b="1" dirty="0"/>
              <a:t>Module 1 of the Toolkit</a:t>
            </a:r>
          </a:p>
          <a:p>
            <a:pPr marL="342900" indent="-3429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Guideline-Concordant Care for Adults with Type 2 Diabetes Module 1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US" sz="2400" b="1" dirty="0"/>
              <a:t>Companion Documents</a:t>
            </a:r>
          </a:p>
          <a:p>
            <a:pPr marL="342900" indent="-3429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Guideline-Concordant Care for Adults with T2D - Policy and Procedure Starter </a:t>
            </a:r>
          </a:p>
          <a:p>
            <a:pPr marL="342900" indent="-3429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Pre-Visit Planning Checklist for Adults with T2D - Starter Set</a:t>
            </a:r>
          </a:p>
          <a:p>
            <a:pPr marL="342900" indent="-3429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Team-Based Medication Management Support</a:t>
            </a:r>
          </a:p>
          <a:p>
            <a:pPr marL="342900" indent="-3429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Guideline-Concordant Care for Adults with T2D - Inventory and Planning Sheet</a:t>
            </a:r>
          </a:p>
        </p:txBody>
      </p:sp>
    </p:spTree>
    <p:extLst>
      <p:ext uri="{BB962C8B-B14F-4D97-AF65-F5344CB8AC3E}">
        <p14:creationId xmlns:p14="http://schemas.microsoft.com/office/powerpoint/2010/main" val="420706948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31F5816-1AA5-4E40-8DC2-88981EB0D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  <p:pic>
        <p:nvPicPr>
          <p:cNvPr id="7" name="Picture Placeholder 6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252F97F7-0B60-4611-BD23-007A70B4DD05}"/>
              </a:ext>
            </a:extLst>
          </p:cNvPr>
          <p:cNvPicPr>
            <a:picLocks noGrp="1" noChangeAspect="1"/>
          </p:cNvPicPr>
          <p:nvPr>
            <p:ph type="pic" sz="half" idx="2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47" b="4047"/>
          <a:stretch>
            <a:fillRect/>
          </a:stretch>
        </p:blipFill>
        <p:spPr/>
      </p:pic>
      <p:pic>
        <p:nvPicPr>
          <p:cNvPr id="9" name="Picture Placeholder 8" descr="A picture containing logo&#10;&#10;Description automatically generated">
            <a:extLst>
              <a:ext uri="{FF2B5EF4-FFF2-40B4-BE49-F238E27FC236}">
                <a16:creationId xmlns:a16="http://schemas.microsoft.com/office/drawing/2014/main" id="{611D5AD7-46EC-4502-8156-15E65C2DAF2B}"/>
              </a:ext>
            </a:extLst>
          </p:cNvPr>
          <p:cNvPicPr>
            <a:picLocks noGrp="1" noChangeAspect="1"/>
          </p:cNvPicPr>
          <p:nvPr>
            <p:ph type="pic" sz="half" idx="2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63" b="406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7488649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Survey Says!</a:t>
            </a:r>
            <a:endParaRPr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72D003-26CE-B2B1-377E-A81AB0A97994}"/>
              </a:ext>
            </a:extLst>
          </p:cNvPr>
          <p:cNvSpPr txBox="1"/>
          <p:nvPr/>
        </p:nvSpPr>
        <p:spPr>
          <a:xfrm>
            <a:off x="838200" y="1482061"/>
            <a:ext cx="9601200" cy="424731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</a:rPr>
              <a:t>Generally, and in your opinion, how well does Module 1 meet your CHC's needs to deliver guideline-concordant care for adults with type 2 diabetes (T2D)?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</a:rPr>
              <a:t>1 - not at all; we won’t be able to apply or use any of the toolkit (too wordy, too hard to find what we want or need, not relevant to us, etc.)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</a:rPr>
              <a:t>2 - somewhat; we can pick and choose some of what works for us, but it doesn’t really meet our needs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</a:rPr>
              <a:t>3 - mostly; there’s an ample amount of content, tools and resources that we can use and adapt to our CHC</a:t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Our CHC will be able to operationalize some or all of the contents of Module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What is missing from the toolkit?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What parts of the toolkit will be most helpful for your CHC, patients, providers and staff?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We can (or will) use Module 1 to improve delivery of guideline-concordant care for adults with T2D.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40C28"/>
                </a:solidFill>
                <a:effectLst/>
                <a:highlight>
                  <a:srgbClr val="D3E3FD"/>
                </a:highlight>
              </a:rPr>
              <a:t>1 - strongly agree</a:t>
            </a:r>
            <a:r>
              <a:rPr lang="en-US" dirty="0">
                <a:highlight>
                  <a:srgbClr val="D3E3FD"/>
                </a:highlight>
              </a:rPr>
              <a:t>, </a:t>
            </a:r>
            <a:r>
              <a:rPr lang="en-US" dirty="0">
                <a:solidFill>
                  <a:srgbClr val="040C28"/>
                </a:solidFill>
                <a:effectLst/>
                <a:highlight>
                  <a:srgbClr val="D3E3FD"/>
                </a:highlight>
              </a:rPr>
              <a:t>2 – agree</a:t>
            </a:r>
            <a:r>
              <a:rPr lang="en-US" dirty="0">
                <a:highlight>
                  <a:srgbClr val="D3E3FD"/>
                </a:highlight>
              </a:rPr>
              <a:t>, </a:t>
            </a:r>
            <a:r>
              <a:rPr lang="en-US" dirty="0">
                <a:solidFill>
                  <a:srgbClr val="040C28"/>
                </a:solidFill>
                <a:effectLst/>
                <a:highlight>
                  <a:srgbClr val="D3E3FD"/>
                </a:highlight>
              </a:rPr>
              <a:t>3 – neutral</a:t>
            </a:r>
            <a:r>
              <a:rPr lang="en-US" dirty="0">
                <a:highlight>
                  <a:srgbClr val="D3E3FD"/>
                </a:highlight>
              </a:rPr>
              <a:t>, </a:t>
            </a:r>
            <a:r>
              <a:rPr lang="en-US" dirty="0">
                <a:solidFill>
                  <a:srgbClr val="040C28"/>
                </a:solidFill>
                <a:effectLst/>
                <a:highlight>
                  <a:srgbClr val="D3E3FD"/>
                </a:highlight>
              </a:rPr>
              <a:t>4 – disagree</a:t>
            </a:r>
            <a:r>
              <a:rPr lang="en-US" dirty="0">
                <a:highlight>
                  <a:srgbClr val="D3E3FD"/>
                </a:highlight>
              </a:rPr>
              <a:t>, </a:t>
            </a:r>
            <a:r>
              <a:rPr lang="en-US" dirty="0">
                <a:solidFill>
                  <a:srgbClr val="040C28"/>
                </a:solidFill>
                <a:effectLst/>
                <a:highlight>
                  <a:srgbClr val="D3E3FD"/>
                </a:highlight>
              </a:rPr>
              <a:t>5 - strongly disagree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258608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31F5816-1AA5-4E40-8DC2-88981EB0D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Please fill out our survey!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8F3ADF1-1C38-43E1-9984-3B88EF069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07995"/>
            <a:ext cx="5490681" cy="35362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Please find the survey link in the chat/ you will receive a survey in a follow up email/ go here for survey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Completing your survey helps us to provide relevant and helpful information. Thank you in advance!</a:t>
            </a:r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5C7F9376-E80E-47DC-AC97-318AA19D9E9D}"/>
              </a:ext>
            </a:extLst>
          </p:cNvPr>
          <p:cNvPicPr>
            <a:picLocks noGrp="1" noChangeAspect="1"/>
          </p:cNvPicPr>
          <p:nvPr>
            <p:ph type="pic" sz="half" idx="2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" r="19"/>
          <a:stretch/>
        </p:blipFill>
        <p:spPr>
          <a:xfrm>
            <a:off x="6439295" y="980752"/>
            <a:ext cx="5390733" cy="5390732"/>
          </a:xfrm>
        </p:spPr>
      </p:pic>
    </p:spTree>
    <p:extLst>
      <p:ext uri="{BB962C8B-B14F-4D97-AF65-F5344CB8AC3E}">
        <p14:creationId xmlns:p14="http://schemas.microsoft.com/office/powerpoint/2010/main" val="333624170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39965C59-65EC-4454-BE75-0FB7788ADD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0" y="231775"/>
            <a:ext cx="11303000" cy="6381750"/>
          </a:xfrm>
          <a:prstGeom prst="rect">
            <a:avLst/>
          </a:prstGeom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05C4760D-23D2-4737-A771-57CDB5A87CC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889" b="-5217"/>
          <a:stretch/>
        </p:blipFill>
        <p:spPr>
          <a:xfrm>
            <a:off x="139700" y="5221350"/>
            <a:ext cx="1676404" cy="1546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477525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shape&#10;&#10;Description automatically generated">
            <a:extLst>
              <a:ext uri="{FF2B5EF4-FFF2-40B4-BE49-F238E27FC236}">
                <a16:creationId xmlns:a16="http://schemas.microsoft.com/office/drawing/2014/main" id="{23788209-7A19-47A8-B68A-D70E91C888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352" y="683821"/>
            <a:ext cx="6589295" cy="3530767"/>
          </a:xfrm>
          <a:prstGeom prst="rect">
            <a:avLst/>
          </a:prstGeom>
        </p:spPr>
      </p:pic>
      <p:pic>
        <p:nvPicPr>
          <p:cNvPr id="13" name="Picture 12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81D64D35-7909-4058-9A79-0BA819A541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9" y="3770616"/>
            <a:ext cx="3611580" cy="3611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13743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ustom Design">
  <a:themeElements>
    <a:clrScheme name="Custom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0000FF"/>
      </a:hlink>
      <a:folHlink>
        <a:srgbClr val="FF00FF"/>
      </a:folHlink>
    </a:clrScheme>
    <a:fontScheme name="Custom Desig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ustom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Custom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0000FF"/>
      </a:hlink>
      <a:folHlink>
        <a:srgbClr val="FF00FF"/>
      </a:folHlink>
    </a:clrScheme>
    <a:fontScheme name="Custom Desig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ustom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opic xmlns="e5357ec9-2a1c-4326-821b-ba0ce15ec97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202B95A271FC44800798A49EAEE465" ma:contentTypeVersion="13" ma:contentTypeDescription="Create a new document." ma:contentTypeScope="" ma:versionID="b90530679fd42f7d057919f28df1fc3e">
  <xsd:schema xmlns:xsd="http://www.w3.org/2001/XMLSchema" xmlns:xs="http://www.w3.org/2001/XMLSchema" xmlns:p="http://schemas.microsoft.com/office/2006/metadata/properties" xmlns:ns2="e5357ec9-2a1c-4326-821b-ba0ce15ec973" xmlns:ns3="fa6fd9dd-9091-4874-aacf-26b340a54b2b" targetNamespace="http://schemas.microsoft.com/office/2006/metadata/properties" ma:root="true" ma:fieldsID="e527cb377e005ea1d7ce2b1e95e71e12" ns2:_="" ns3:_="">
    <xsd:import namespace="e5357ec9-2a1c-4326-821b-ba0ce15ec973"/>
    <xsd:import namespace="fa6fd9dd-9091-4874-aacf-26b340a54b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Topic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357ec9-2a1c-4326-821b-ba0ce15ec9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Topic" ma:index="16" nillable="true" ma:displayName="Topic" ma:format="Dropdown" ma:internalName="Topic">
      <xsd:simpleType>
        <xsd:restriction base="dms:Text">
          <xsd:maxLength value="255"/>
        </xsd:restriction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6fd9dd-9091-4874-aacf-26b340a54b2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1CA0F0-9B1C-42E3-B253-D783DC25C45D}">
  <ds:schemaRefs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terms/"/>
    <ds:schemaRef ds:uri="http://purl.org/dc/dcmitype/"/>
    <ds:schemaRef ds:uri="fa6fd9dd-9091-4874-aacf-26b340a54b2b"/>
    <ds:schemaRef ds:uri="http://schemas.microsoft.com/office/infopath/2007/PartnerControls"/>
    <ds:schemaRef ds:uri="e5357ec9-2a1c-4326-821b-ba0ce15ec97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652D8D0-BD17-4977-B458-BF5478E8B5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159FDE-20F4-4241-B88C-00D63E857A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357ec9-2a1c-4326-821b-ba0ce15ec973"/>
    <ds:schemaRef ds:uri="fa6fd9dd-9091-4874-aacf-26b340a54b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540</Words>
  <Application>Microsoft Office PowerPoint</Application>
  <PresentationFormat>Widescreen</PresentationFormat>
  <Paragraphs>38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Century Gothic</vt:lpstr>
      <vt:lpstr>Courier New</vt:lpstr>
      <vt:lpstr>Proxima Soft</vt:lpstr>
      <vt:lpstr>Proxima Soft Semibold</vt:lpstr>
      <vt:lpstr>Wingdings</vt:lpstr>
      <vt:lpstr>Custom Design</vt:lpstr>
      <vt:lpstr>PowerPoint Presentation</vt:lpstr>
      <vt:lpstr>Objectives for Today</vt:lpstr>
      <vt:lpstr>What keeps you from sleeping like a baby?</vt:lpstr>
      <vt:lpstr>Materials for Review and Feedback</vt:lpstr>
      <vt:lpstr>Questions?</vt:lpstr>
      <vt:lpstr>Survey Says!</vt:lpstr>
      <vt:lpstr>Please fill out our survey!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Woodman</dc:creator>
  <cp:lastModifiedBy>Aita Akharume</cp:lastModifiedBy>
  <cp:revision>28</cp:revision>
  <dcterms:modified xsi:type="dcterms:W3CDTF">2024-11-15T13:43:35Z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0x01010063202B95A271FC44800798A49EAEE465</vt:lpwstr>
  </property>
</Properties>
</file>