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66" r:id="rId5"/>
    <p:sldId id="256" r:id="rId6"/>
    <p:sldId id="268" r:id="rId7"/>
    <p:sldId id="269" r:id="rId8"/>
    <p:sldId id="257" r:id="rId9"/>
    <p:sldId id="272" r:id="rId10"/>
    <p:sldId id="267" r:id="rId11"/>
    <p:sldId id="261" r:id="rId12"/>
    <p:sldId id="274" r:id="rId13"/>
    <p:sldId id="271" r:id="rId14"/>
    <p:sldId id="263" r:id="rId15"/>
    <p:sldId id="273" r:id="rId16"/>
    <p:sldId id="265" r:id="rId17"/>
    <p:sldId id="270" r:id="rId18"/>
    <p:sldId id="262"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CCA"/>
          </a:solidFill>
        </a:fill>
      </a:tcStyle>
    </a:wholeTbl>
    <a:band2H>
      <a:tcTxStyle/>
      <a:tcStyle>
        <a:tcBdr/>
        <a:fill>
          <a:solidFill>
            <a:srgbClr val="FFF5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ACD"/>
          </a:solidFill>
        </a:fill>
      </a:tcStyle>
    </a:wholeTbl>
    <a:band2H>
      <a:tcTxStyle/>
      <a:tcStyle>
        <a:tcBdr/>
        <a:fill>
          <a:solidFill>
            <a:srgbClr val="F6ED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3D3"/>
          </a:solidFill>
        </a:fill>
      </a:tcStyle>
    </a:wholeTbl>
    <a:band2H>
      <a:tcTxStyle/>
      <a:tcStyle>
        <a:tcBdr/>
        <a:fill>
          <a:solidFill>
            <a:srgbClr val="EFEAEA"/>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59"/>
  </p:normalViewPr>
  <p:slideViewPr>
    <p:cSldViewPr snapToGrid="0">
      <p:cViewPr varScale="1">
        <p:scale>
          <a:sx n="90" d="100"/>
          <a:sy n="90" d="100"/>
        </p:scale>
        <p:origin x="232"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lang="en-US"/>
              <a:t>Title Slide Option 1 (Formal)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a:t>”As we go through Module 1 of the toolkit, thing about these questions. We will administer this short survey at the end of the webinar, and as always, we greatly appreciate your feedback on how we can improve to better meet your needs.”</a:t>
            </a:r>
            <a:endParaRPr dirty="0"/>
          </a:p>
        </p:txBody>
      </p:sp>
    </p:spTree>
    <p:extLst>
      <p:ext uri="{BB962C8B-B14F-4D97-AF65-F5344CB8AC3E}">
        <p14:creationId xmlns:p14="http://schemas.microsoft.com/office/powerpoint/2010/main" val="412597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lang="en-US"/>
              <a:t>Title Slide Option 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rPr lang="en-US"/>
              <a:t>Title Slide Option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89633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Added placeholder picture-can use pictures of yourself, a picture that represents you, or go with no pictures</a:t>
            </a:r>
          </a:p>
        </p:txBody>
      </p:sp>
    </p:spTree>
    <p:extLst>
      <p:ext uri="{BB962C8B-B14F-4D97-AF65-F5344CB8AC3E}">
        <p14:creationId xmlns:p14="http://schemas.microsoft.com/office/powerpoint/2010/main" val="173549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a:t>Free image from </a:t>
            </a:r>
            <a:r>
              <a:rPr lang="en-US" dirty="0" err="1"/>
              <a:t>Pexels</a:t>
            </a:r>
            <a:r>
              <a:rPr lang="en-US" dirty="0"/>
              <a:t>: https://</a:t>
            </a:r>
            <a:r>
              <a:rPr lang="en-US" dirty="0" err="1"/>
              <a:t>www.pexels.com</a:t>
            </a:r>
            <a:r>
              <a:rPr lang="en-US" dirty="0"/>
              <a:t>/photo/toddler-lying-on-pink-fleece-pad-1442005/</a:t>
            </a:r>
            <a:endParaRPr dirty="0"/>
          </a:p>
        </p:txBody>
      </p:sp>
    </p:spTree>
    <p:extLst>
      <p:ext uri="{BB962C8B-B14F-4D97-AF65-F5344CB8AC3E}">
        <p14:creationId xmlns:p14="http://schemas.microsoft.com/office/powerpoint/2010/main" val="107258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r>
              <a:rPr lang="en-US" dirty="0"/>
              <a:t>”We appreciate your time and attention as we review Module 1 of the toolkit and receive your feedback. The opportunity to weigh in to make changes for the current version has passed, but your feedback will be important for future iterations as well as for Module 2 around screening for retinopathy and Module 3 around chronic kidney disease .”</a:t>
            </a:r>
            <a:endParaRPr dirty="0"/>
          </a:p>
        </p:txBody>
      </p:sp>
    </p:spTree>
    <p:extLst>
      <p:ext uri="{BB962C8B-B14F-4D97-AF65-F5344CB8AC3E}">
        <p14:creationId xmlns:p14="http://schemas.microsoft.com/office/powerpoint/2010/main" val="119865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will pause along the way for questions, but feel free to interrupt at any time with any questions, raise your hand, or put your question, comment, or feedback into chat.”</a:t>
            </a:r>
          </a:p>
        </p:txBody>
      </p:sp>
    </p:spTree>
    <p:extLst>
      <p:ext uri="{BB962C8B-B14F-4D97-AF65-F5344CB8AC3E}">
        <p14:creationId xmlns:p14="http://schemas.microsoft.com/office/powerpoint/2010/main" val="14569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838200" y="2237829"/>
            <a:ext cx="10515600" cy="33676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Picture w Light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7367543" y="1745183"/>
            <a:ext cx="4550480" cy="41811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993284" y="1745183"/>
            <a:ext cx="6219174" cy="4181134"/>
          </a:xfrm>
          <a:prstGeom prst="rect">
            <a:avLst/>
          </a:prstGeom>
        </p:spPr>
        <p:txBody>
          <a:bodyPr lIns="91439" rIns="91439">
            <a:noAutofit/>
          </a:bodyPr>
          <a:lstStyle/>
          <a:p>
            <a:endParaRPr/>
          </a:p>
        </p:txBody>
      </p:sp>
    </p:spTree>
    <p:extLst>
      <p:ext uri="{BB962C8B-B14F-4D97-AF65-F5344CB8AC3E}">
        <p14:creationId xmlns:p14="http://schemas.microsoft.com/office/powerpoint/2010/main" val="40747259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ple Pictures">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1414524" y="1745183"/>
            <a:ext cx="4550480" cy="4181133"/>
          </a:xfrm>
          <a:prstGeom prst="rect">
            <a:avLst/>
          </a:prstGeom>
        </p:spPr>
        <p:txBody>
          <a:bodyPr lIns="91439" rIns="91439">
            <a:noAutofit/>
          </a:bodyPr>
          <a:lstStyle/>
          <a:p>
            <a:endParaRPr/>
          </a:p>
        </p:txBody>
      </p:sp>
      <p:sp>
        <p:nvSpPr>
          <p:cNvPr id="6" name="Image">
            <a:extLst>
              <a:ext uri="{FF2B5EF4-FFF2-40B4-BE49-F238E27FC236}">
                <a16:creationId xmlns:a16="http://schemas.microsoft.com/office/drawing/2014/main" id="{CEA4D4EE-FDE2-47E7-86D7-4E2C26E04DE3}"/>
              </a:ext>
            </a:extLst>
          </p:cNvPr>
          <p:cNvSpPr>
            <a:spLocks noGrp="1"/>
          </p:cNvSpPr>
          <p:nvPr>
            <p:ph type="pic" sz="half" idx="22"/>
          </p:nvPr>
        </p:nvSpPr>
        <p:spPr>
          <a:xfrm>
            <a:off x="6370836" y="1745183"/>
            <a:ext cx="4550480" cy="4181133"/>
          </a:xfrm>
          <a:prstGeom prst="rect">
            <a:avLst/>
          </a:prstGeom>
        </p:spPr>
        <p:txBody>
          <a:bodyPr lIns="91439" rIns="91439">
            <a:noAutofit/>
          </a:bodyPr>
          <a:lstStyle/>
          <a:p>
            <a:endParaRPr/>
          </a:p>
        </p:txBody>
      </p:sp>
    </p:spTree>
    <p:extLst>
      <p:ext uri="{BB962C8B-B14F-4D97-AF65-F5344CB8AC3E}">
        <p14:creationId xmlns:p14="http://schemas.microsoft.com/office/powerpoint/2010/main" val="24303759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ple Pictures w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2198671" y="1900719"/>
            <a:ext cx="3457742" cy="2259799"/>
          </a:xfrm>
          <a:prstGeom prst="rect">
            <a:avLst/>
          </a:prstGeom>
        </p:spPr>
        <p:txBody>
          <a:bodyPr lIns="91439" rIns="91439">
            <a:noAutofit/>
          </a:bodyPr>
          <a:lstStyle/>
          <a:p>
            <a:endParaRPr/>
          </a:p>
        </p:txBody>
      </p:sp>
      <p:sp>
        <p:nvSpPr>
          <p:cNvPr id="7" name="Image">
            <a:extLst>
              <a:ext uri="{FF2B5EF4-FFF2-40B4-BE49-F238E27FC236}">
                <a16:creationId xmlns:a16="http://schemas.microsoft.com/office/drawing/2014/main" id="{AF98E56D-FB1B-4231-A350-14DED643A39C}"/>
              </a:ext>
            </a:extLst>
          </p:cNvPr>
          <p:cNvSpPr>
            <a:spLocks noGrp="1"/>
          </p:cNvSpPr>
          <p:nvPr>
            <p:ph type="pic" sz="half" idx="22"/>
          </p:nvPr>
        </p:nvSpPr>
        <p:spPr>
          <a:xfrm>
            <a:off x="6165604" y="1900719"/>
            <a:ext cx="3457742" cy="2259799"/>
          </a:xfrm>
          <a:prstGeom prst="rect">
            <a:avLst/>
          </a:prstGeom>
        </p:spPr>
        <p:txBody>
          <a:bodyPr lIns="91439" rIns="91439">
            <a:noAutofit/>
          </a:bodyPr>
          <a:lstStyle/>
          <a:p>
            <a:endParaRPr/>
          </a:p>
        </p:txBody>
      </p:sp>
      <p:sp>
        <p:nvSpPr>
          <p:cNvPr id="4" name="Text Placeholder 3">
            <a:extLst>
              <a:ext uri="{FF2B5EF4-FFF2-40B4-BE49-F238E27FC236}">
                <a16:creationId xmlns:a16="http://schemas.microsoft.com/office/drawing/2014/main" id="{6B6ABC29-0B0E-48C6-85C0-23BFB88B53D5}"/>
              </a:ext>
            </a:extLst>
          </p:cNvPr>
          <p:cNvSpPr>
            <a:spLocks noGrp="1"/>
          </p:cNvSpPr>
          <p:nvPr>
            <p:ph type="body" sz="quarter" idx="23"/>
          </p:nvPr>
        </p:nvSpPr>
        <p:spPr>
          <a:xfrm>
            <a:off x="2198671" y="4427538"/>
            <a:ext cx="3457742" cy="1498778"/>
          </a:xfrm>
        </p:spPr>
        <p:txBody>
          <a:bodyPr>
            <a:noAutofit/>
          </a:bodyPr>
          <a:lstStyle>
            <a:lvl1pPr marL="0" indent="0">
              <a:buNone/>
              <a:defRPr sz="1900">
                <a:latin typeface="Proxima Soft"/>
              </a:defRPr>
            </a:lvl1pPr>
            <a:lvl2pPr>
              <a:defRPr sz="1900">
                <a:latin typeface="Proxima Soft"/>
              </a:defRPr>
            </a:lvl2pPr>
            <a:lvl3pPr>
              <a:defRPr sz="1900">
                <a:latin typeface="Proxima Soft"/>
              </a:defRPr>
            </a:lvl3pPr>
            <a:lvl4pPr>
              <a:defRPr sz="1900">
                <a:latin typeface="Proxima Soft"/>
              </a:defRPr>
            </a:lvl4pPr>
            <a:lvl5pPr>
              <a:defRPr sz="1900">
                <a:latin typeface="Proxima Soft"/>
              </a:defRPr>
            </a:lvl5pPr>
          </a:lstStyle>
          <a:p>
            <a:pPr lvl="0"/>
            <a:r>
              <a:rPr lang="en-US"/>
              <a:t>Click to edit</a:t>
            </a:r>
          </a:p>
        </p:txBody>
      </p:sp>
      <p:sp>
        <p:nvSpPr>
          <p:cNvPr id="13" name="Text Placeholder 12">
            <a:extLst>
              <a:ext uri="{FF2B5EF4-FFF2-40B4-BE49-F238E27FC236}">
                <a16:creationId xmlns:a16="http://schemas.microsoft.com/office/drawing/2014/main" id="{9BEF8C2B-AF7B-4621-A4E5-7E0472D99968}"/>
              </a:ext>
            </a:extLst>
          </p:cNvPr>
          <p:cNvSpPr>
            <a:spLocks noGrp="1"/>
          </p:cNvSpPr>
          <p:nvPr>
            <p:ph type="body" sz="quarter" idx="24"/>
          </p:nvPr>
        </p:nvSpPr>
        <p:spPr>
          <a:xfrm>
            <a:off x="6165604" y="4427538"/>
            <a:ext cx="3457742" cy="1498600"/>
          </a:xfrm>
        </p:spPr>
        <p:txBody>
          <a:bodyPr>
            <a:norm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14626855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571985" y="240151"/>
            <a:ext cx="11048029" cy="5513377"/>
          </a:xfrm>
          <a:prstGeom prst="rect">
            <a:avLst/>
          </a:prstGeom>
        </p:spPr>
        <p:txBody>
          <a:bodyPr lIns="91439" rIns="91439">
            <a:noAutofit/>
          </a:bodyPr>
          <a:lstStyle/>
          <a:p>
            <a:endParaRPr/>
          </a:p>
        </p:txBody>
      </p:sp>
    </p:spTree>
    <p:extLst>
      <p:ext uri="{BB962C8B-B14F-4D97-AF65-F5344CB8AC3E}">
        <p14:creationId xmlns:p14="http://schemas.microsoft.com/office/powerpoint/2010/main" val="229271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xfrm>
            <a:off x="1243952" y="3001844"/>
            <a:ext cx="10624198" cy="1031891"/>
          </a:xfrm>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pic>
        <p:nvPicPr>
          <p:cNvPr id="3" name="Picture 2" descr="Icon&#10;&#10;Description automatically generated">
            <a:extLst>
              <a:ext uri="{FF2B5EF4-FFF2-40B4-BE49-F238E27FC236}">
                <a16:creationId xmlns:a16="http://schemas.microsoft.com/office/drawing/2014/main" id="{C052653F-9C2F-46C9-AEF8-DA88D0DEB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
        <p:nvSpPr>
          <p:cNvPr id="6" name="Text Placeholder 5">
            <a:extLst>
              <a:ext uri="{FF2B5EF4-FFF2-40B4-BE49-F238E27FC236}">
                <a16:creationId xmlns:a16="http://schemas.microsoft.com/office/drawing/2014/main" id="{7FE2CA71-C02F-40DF-A1D6-A137082344EA}"/>
              </a:ext>
            </a:extLst>
          </p:cNvPr>
          <p:cNvSpPr>
            <a:spLocks noGrp="1"/>
          </p:cNvSpPr>
          <p:nvPr>
            <p:ph type="body" sz="quarter" idx="10"/>
          </p:nvPr>
        </p:nvSpPr>
        <p:spPr>
          <a:xfrm>
            <a:off x="1244600" y="4162425"/>
            <a:ext cx="10623550" cy="342900"/>
          </a:xfrm>
        </p:spPr>
        <p:txBody>
          <a:bodyPr>
            <a:no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6970896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4AB2-BD1A-4B65-9C06-D19D9A1BBFA4}"/>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5" name="Image" descr="Image">
            <a:extLst>
              <a:ext uri="{FF2B5EF4-FFF2-40B4-BE49-F238E27FC236}">
                <a16:creationId xmlns:a16="http://schemas.microsoft.com/office/drawing/2014/main" id="{206140EB-CC65-4E4B-A009-DAF1DFCA8E28}"/>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
        <p:nvSpPr>
          <p:cNvPr id="7" name="Chart Placeholder 6">
            <a:extLst>
              <a:ext uri="{FF2B5EF4-FFF2-40B4-BE49-F238E27FC236}">
                <a16:creationId xmlns:a16="http://schemas.microsoft.com/office/drawing/2014/main" id="{681EC9BA-98E6-4D6E-8995-A558EC6E70F0}"/>
              </a:ext>
            </a:extLst>
          </p:cNvPr>
          <p:cNvSpPr>
            <a:spLocks noGrp="1"/>
          </p:cNvSpPr>
          <p:nvPr>
            <p:ph type="chart" sz="quarter" idx="10"/>
          </p:nvPr>
        </p:nvSpPr>
        <p:spPr>
          <a:xfrm>
            <a:off x="838200" y="1981200"/>
            <a:ext cx="10515600" cy="3752850"/>
          </a:xfrm>
        </p:spPr>
        <p:txBody>
          <a:bodyPr/>
          <a:lstStyle/>
          <a:p>
            <a:endParaRPr lang="en-US"/>
          </a:p>
        </p:txBody>
      </p:sp>
    </p:spTree>
    <p:extLst>
      <p:ext uri="{BB962C8B-B14F-4D97-AF65-F5344CB8AC3E}">
        <p14:creationId xmlns:p14="http://schemas.microsoft.com/office/powerpoint/2010/main" val="257080192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151-2F4D-44F0-81EC-671E8E5DBD68}"/>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3" name="Image" descr="Image">
            <a:extLst>
              <a:ext uri="{FF2B5EF4-FFF2-40B4-BE49-F238E27FC236}">
                <a16:creationId xmlns:a16="http://schemas.microsoft.com/office/drawing/2014/main" id="{2541BF16-EA33-4F25-9A47-5D62AFF72930}"/>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26613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3" r:id="rId5"/>
    <p:sldLayoutId id="2147483651" r:id="rId6"/>
    <p:sldLayoutId id="2147483656" r:id="rId7"/>
    <p:sldLayoutId id="2147483649"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F914-261C-44C4-AA8A-D99A8E08105A}"/>
              </a:ext>
            </a:extLst>
          </p:cNvPr>
          <p:cNvSpPr>
            <a:spLocks noGrp="1"/>
          </p:cNvSpPr>
          <p:nvPr>
            <p:ph type="title"/>
          </p:nvPr>
        </p:nvSpPr>
        <p:spPr/>
        <p:txBody>
          <a:bodyPr>
            <a:normAutofit fontScale="90000"/>
          </a:bodyPr>
          <a:lstStyle/>
          <a:p>
            <a:r>
              <a:rPr lang="en-US" dirty="0"/>
              <a:t>Guideline-Concordant Care for Adults with Type 2 Diabetes Toolkit Review</a:t>
            </a:r>
          </a:p>
        </p:txBody>
      </p:sp>
      <p:sp>
        <p:nvSpPr>
          <p:cNvPr id="3" name="Text Placeholder 2">
            <a:extLst>
              <a:ext uri="{FF2B5EF4-FFF2-40B4-BE49-F238E27FC236}">
                <a16:creationId xmlns:a16="http://schemas.microsoft.com/office/drawing/2014/main" id="{6688D88B-D3D8-436E-86A4-C9EF477D8E03}"/>
              </a:ext>
            </a:extLst>
          </p:cNvPr>
          <p:cNvSpPr>
            <a:spLocks noGrp="1"/>
          </p:cNvSpPr>
          <p:nvPr>
            <p:ph type="body" sz="quarter" idx="10"/>
          </p:nvPr>
        </p:nvSpPr>
        <p:spPr/>
        <p:txBody>
          <a:bodyPr/>
          <a:lstStyle/>
          <a:p>
            <a:r>
              <a:rPr lang="en-US" dirty="0"/>
              <a:t>May 29, 2024</a:t>
            </a:r>
          </a:p>
        </p:txBody>
      </p:sp>
    </p:spTree>
    <p:extLst>
      <p:ext uri="{BB962C8B-B14F-4D97-AF65-F5344CB8AC3E}">
        <p14:creationId xmlns:p14="http://schemas.microsoft.com/office/powerpoint/2010/main" val="240565145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prstGeom prst="rect">
            <a:avLst/>
          </a:prstGeom>
        </p:spPr>
        <p:txBody>
          <a:bodyPr/>
          <a:lstStyle/>
          <a:p>
            <a:r>
              <a:rPr lang="en-US" dirty="0"/>
              <a:t>Materials for Review and Feedback</a:t>
            </a:r>
            <a:endParaRPr dirty="0"/>
          </a:p>
        </p:txBody>
      </p:sp>
      <p:sp>
        <p:nvSpPr>
          <p:cNvPr id="3" name="TextBox 2">
            <a:extLst>
              <a:ext uri="{FF2B5EF4-FFF2-40B4-BE49-F238E27FC236}">
                <a16:creationId xmlns:a16="http://schemas.microsoft.com/office/drawing/2014/main" id="{2F72D003-26CE-B2B1-377E-A81AB0A97994}"/>
              </a:ext>
            </a:extLst>
          </p:cNvPr>
          <p:cNvSpPr txBox="1"/>
          <p:nvPr/>
        </p:nvSpPr>
        <p:spPr>
          <a:xfrm>
            <a:off x="838200" y="1482061"/>
            <a:ext cx="9601200"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fontAlgn="base">
              <a:spcBef>
                <a:spcPts val="0"/>
              </a:spcBef>
              <a:spcAft>
                <a:spcPts val="0"/>
              </a:spcAft>
            </a:pPr>
            <a:r>
              <a:rPr lang="en-US" sz="2400" b="1" dirty="0"/>
              <a:t>Module 1 of the Toolkit</a:t>
            </a:r>
          </a:p>
          <a:p>
            <a:pPr marL="342900" indent="-342900" rtl="0" fontAlgn="base">
              <a:spcBef>
                <a:spcPts val="0"/>
              </a:spcBef>
              <a:spcAft>
                <a:spcPts val="0"/>
              </a:spcAft>
              <a:buFont typeface="Arial" panose="020B0604020202020204" pitchFamily="34" charset="0"/>
              <a:buChar char="•"/>
            </a:pPr>
            <a:r>
              <a:rPr lang="en-US" sz="2400" dirty="0"/>
              <a:t>Guideline-Concordant Care for Adults with Type 2 Diabetes Module 1</a:t>
            </a:r>
          </a:p>
          <a:p>
            <a:pPr rtl="0" fontAlgn="base">
              <a:spcBef>
                <a:spcPts val="0"/>
              </a:spcBef>
              <a:spcAft>
                <a:spcPts val="0"/>
              </a:spcAft>
            </a:pPr>
            <a:r>
              <a:rPr lang="en-US" sz="2400" b="1" dirty="0"/>
              <a:t>Companion Documents</a:t>
            </a:r>
          </a:p>
          <a:p>
            <a:pPr marL="342900" indent="-342900" rtl="0" fontAlgn="base">
              <a:spcBef>
                <a:spcPts val="0"/>
              </a:spcBef>
              <a:spcAft>
                <a:spcPts val="0"/>
              </a:spcAft>
              <a:buFont typeface="Arial" panose="020B0604020202020204" pitchFamily="34" charset="0"/>
              <a:buChar char="•"/>
            </a:pPr>
            <a:r>
              <a:rPr lang="en-US" sz="2400" dirty="0"/>
              <a:t>Guideline-Concordant Care for Adults with T2D - Policy and Procedure Starter </a:t>
            </a:r>
          </a:p>
          <a:p>
            <a:pPr marL="342900" indent="-342900" rtl="0" fontAlgn="base">
              <a:spcBef>
                <a:spcPts val="0"/>
              </a:spcBef>
              <a:spcAft>
                <a:spcPts val="0"/>
              </a:spcAft>
              <a:buFont typeface="Arial" panose="020B0604020202020204" pitchFamily="34" charset="0"/>
              <a:buChar char="•"/>
            </a:pPr>
            <a:r>
              <a:rPr lang="en-US" sz="2400" dirty="0"/>
              <a:t>Pre-Visit Planning Checklist for Adults with T2D - Starter Set</a:t>
            </a:r>
          </a:p>
          <a:p>
            <a:pPr marL="342900" indent="-342900" rtl="0" fontAlgn="base">
              <a:spcBef>
                <a:spcPts val="0"/>
              </a:spcBef>
              <a:spcAft>
                <a:spcPts val="0"/>
              </a:spcAft>
              <a:buFont typeface="Arial" panose="020B0604020202020204" pitchFamily="34" charset="0"/>
              <a:buChar char="•"/>
            </a:pPr>
            <a:r>
              <a:rPr lang="en-US" sz="2400" dirty="0">
                <a:effectLst/>
              </a:rPr>
              <a:t>Team-Based Medication Management Support</a:t>
            </a:r>
          </a:p>
          <a:p>
            <a:pPr marL="342900" indent="-342900" rtl="0" fontAlgn="base">
              <a:spcBef>
                <a:spcPts val="0"/>
              </a:spcBef>
              <a:spcAft>
                <a:spcPts val="0"/>
              </a:spcAft>
              <a:buFont typeface="Arial" panose="020B0604020202020204" pitchFamily="34" charset="0"/>
              <a:buChar char="•"/>
            </a:pPr>
            <a:r>
              <a:rPr lang="en-US" sz="2400" dirty="0">
                <a:effectLst/>
              </a:rPr>
              <a:t>Guideline-Concordant Care for Adults with T2D - Inventory and Planning Sheet</a:t>
            </a:r>
          </a:p>
        </p:txBody>
      </p:sp>
    </p:spTree>
    <p:extLst>
      <p:ext uri="{BB962C8B-B14F-4D97-AF65-F5344CB8AC3E}">
        <p14:creationId xmlns:p14="http://schemas.microsoft.com/office/powerpoint/2010/main" val="42070694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Questions?</a:t>
            </a:r>
          </a:p>
        </p:txBody>
      </p:sp>
      <p:pic>
        <p:nvPicPr>
          <p:cNvPr id="7" name="Picture Placeholder 6" descr="A picture containing text, vector graphics&#10;&#10;Description automatically generated">
            <a:extLst>
              <a:ext uri="{FF2B5EF4-FFF2-40B4-BE49-F238E27FC236}">
                <a16:creationId xmlns:a16="http://schemas.microsoft.com/office/drawing/2014/main" id="{252F97F7-0B60-4611-BD23-007A70B4DD05}"/>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t="4047" b="4047"/>
          <a:stretch>
            <a:fillRect/>
          </a:stretch>
        </p:blipFill>
        <p:spPr/>
      </p:pic>
      <p:pic>
        <p:nvPicPr>
          <p:cNvPr id="9" name="Picture Placeholder 8" descr="A picture containing logo&#10;&#10;Description automatically generated">
            <a:extLst>
              <a:ext uri="{FF2B5EF4-FFF2-40B4-BE49-F238E27FC236}">
                <a16:creationId xmlns:a16="http://schemas.microsoft.com/office/drawing/2014/main" id="{611D5AD7-46EC-4502-8156-15E65C2DAF2B}"/>
              </a:ext>
            </a:extLst>
          </p:cNvPr>
          <p:cNvPicPr>
            <a:picLocks noGrp="1" noChangeAspect="1"/>
          </p:cNvPicPr>
          <p:nvPr>
            <p:ph type="pic" sz="half" idx="22"/>
          </p:nvPr>
        </p:nvPicPr>
        <p:blipFill>
          <a:blip r:embed="rId4">
            <a:extLst>
              <a:ext uri="{28A0092B-C50C-407E-A947-70E740481C1C}">
                <a14:useLocalDpi xmlns:a14="http://schemas.microsoft.com/office/drawing/2010/main" val="0"/>
              </a:ext>
            </a:extLst>
          </a:blip>
          <a:srcRect t="4063" b="4063"/>
          <a:stretch>
            <a:fillRect/>
          </a:stretch>
        </p:blipFill>
        <p:spPr/>
      </p:pic>
    </p:spTree>
    <p:extLst>
      <p:ext uri="{BB962C8B-B14F-4D97-AF65-F5344CB8AC3E}">
        <p14:creationId xmlns:p14="http://schemas.microsoft.com/office/powerpoint/2010/main" val="27748864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prstGeom prst="rect">
            <a:avLst/>
          </a:prstGeom>
        </p:spPr>
        <p:txBody>
          <a:bodyPr/>
          <a:lstStyle/>
          <a:p>
            <a:r>
              <a:rPr lang="en-US" dirty="0"/>
              <a:t>Survey Says!</a:t>
            </a:r>
            <a:endParaRPr dirty="0"/>
          </a:p>
        </p:txBody>
      </p:sp>
      <p:sp>
        <p:nvSpPr>
          <p:cNvPr id="3" name="TextBox 2">
            <a:extLst>
              <a:ext uri="{FF2B5EF4-FFF2-40B4-BE49-F238E27FC236}">
                <a16:creationId xmlns:a16="http://schemas.microsoft.com/office/drawing/2014/main" id="{2F72D003-26CE-B2B1-377E-A81AB0A97994}"/>
              </a:ext>
            </a:extLst>
          </p:cNvPr>
          <p:cNvSpPr txBox="1"/>
          <p:nvPr/>
        </p:nvSpPr>
        <p:spPr>
          <a:xfrm>
            <a:off x="838200" y="1482061"/>
            <a:ext cx="9601200"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fontAlgn="base">
              <a:spcBef>
                <a:spcPts val="0"/>
              </a:spcBef>
              <a:spcAft>
                <a:spcPts val="0"/>
              </a:spcAft>
            </a:pPr>
            <a:r>
              <a:rPr lang="en-US" dirty="0">
                <a:effectLst/>
              </a:rPr>
              <a:t>Generally, and in your opinion, how well does Module 1 meet your CHC's needs to deliver guideline-concordant care for adults with type 2 diabetes (T2D)?</a:t>
            </a:r>
          </a:p>
          <a:p>
            <a:pPr marL="742950" lvl="1" indent="-285750" rtl="0" fontAlgn="base">
              <a:spcBef>
                <a:spcPts val="0"/>
              </a:spcBef>
              <a:spcAft>
                <a:spcPts val="0"/>
              </a:spcAft>
              <a:buFont typeface="Courier New" panose="02070309020205020404" pitchFamily="49" charset="0"/>
              <a:buChar char="o"/>
            </a:pPr>
            <a:r>
              <a:rPr lang="en-US" dirty="0">
                <a:effectLst/>
              </a:rPr>
              <a:t>1 - not at all; we won’t be able to apply or use any of the toolkit (too wordy, too hard to find what we want or need, not relevant to us, etc.)</a:t>
            </a:r>
          </a:p>
          <a:p>
            <a:pPr marL="742950" lvl="1" indent="-285750" rtl="0" fontAlgn="base">
              <a:spcBef>
                <a:spcPts val="0"/>
              </a:spcBef>
              <a:spcAft>
                <a:spcPts val="0"/>
              </a:spcAft>
              <a:buFont typeface="Courier New" panose="02070309020205020404" pitchFamily="49" charset="0"/>
              <a:buChar char="o"/>
            </a:pPr>
            <a:r>
              <a:rPr lang="en-US" dirty="0">
                <a:effectLst/>
              </a:rPr>
              <a:t>2 - somewhat; we can pick and choose some of what works for us, but it doesn’t really meet our needs</a:t>
            </a:r>
          </a:p>
          <a:p>
            <a:pPr marL="742950" lvl="1" indent="-285750" rtl="0" fontAlgn="base">
              <a:spcBef>
                <a:spcPts val="0"/>
              </a:spcBef>
              <a:spcAft>
                <a:spcPts val="0"/>
              </a:spcAft>
              <a:buFont typeface="Courier New" panose="02070309020205020404" pitchFamily="49" charset="0"/>
              <a:buChar char="o"/>
            </a:pPr>
            <a:r>
              <a:rPr lang="en-US" dirty="0">
                <a:effectLst/>
              </a:rPr>
              <a:t>3 - mostly; there’s an ample amount of content, tools and resources that we can use and adapt to our CHC</a:t>
            </a:r>
            <a:br>
              <a:rPr lang="en-US" dirty="0">
                <a:effectLst/>
              </a:rPr>
            </a:br>
            <a:r>
              <a:rPr lang="en-US" dirty="0">
                <a:effectLst/>
              </a:rPr>
              <a:t>Our CHC will be able to operationalize some or all of the contents of Module </a:t>
            </a:r>
          </a:p>
          <a:p>
            <a:pPr rtl="0" fontAlgn="base">
              <a:spcBef>
                <a:spcPts val="0"/>
              </a:spcBef>
              <a:spcAft>
                <a:spcPts val="0"/>
              </a:spcAft>
              <a:buFont typeface="Arial" panose="020B0604020202020204" pitchFamily="34" charset="0"/>
              <a:buChar char="•"/>
            </a:pPr>
            <a:r>
              <a:rPr lang="en-US" dirty="0">
                <a:effectLst/>
              </a:rPr>
              <a:t>What is missing from the toolkit?</a:t>
            </a:r>
          </a:p>
          <a:p>
            <a:pPr rtl="0" fontAlgn="base">
              <a:spcBef>
                <a:spcPts val="0"/>
              </a:spcBef>
              <a:spcAft>
                <a:spcPts val="0"/>
              </a:spcAft>
              <a:buFont typeface="Arial" panose="020B0604020202020204" pitchFamily="34" charset="0"/>
              <a:buChar char="•"/>
            </a:pPr>
            <a:r>
              <a:rPr lang="en-US" dirty="0">
                <a:effectLst/>
              </a:rPr>
              <a:t>What parts of the toolkit will be most helpful for your CHC, patients, providers and staff?</a:t>
            </a:r>
          </a:p>
          <a:p>
            <a:pPr rtl="0" fontAlgn="base">
              <a:spcBef>
                <a:spcPts val="0"/>
              </a:spcBef>
              <a:spcAft>
                <a:spcPts val="0"/>
              </a:spcAft>
              <a:buFont typeface="Arial" panose="020B0604020202020204" pitchFamily="34" charset="0"/>
              <a:buChar char="•"/>
            </a:pPr>
            <a:r>
              <a:rPr lang="en-US" dirty="0">
                <a:effectLst/>
              </a:rPr>
              <a:t>We can (or will) use Module 1 to improve delivery of guideline-concordant care for adults with T2D.</a:t>
            </a:r>
          </a:p>
          <a:p>
            <a:pPr marL="742950" lvl="1" indent="-285750" rtl="0" fontAlgn="base">
              <a:spcBef>
                <a:spcPts val="0"/>
              </a:spcBef>
              <a:spcAft>
                <a:spcPts val="0"/>
              </a:spcAft>
              <a:buFont typeface="Courier New" panose="02070309020205020404" pitchFamily="49" charset="0"/>
              <a:buChar char="o"/>
            </a:pPr>
            <a:r>
              <a:rPr lang="en-US" dirty="0">
                <a:solidFill>
                  <a:srgbClr val="040C28"/>
                </a:solidFill>
                <a:effectLst/>
                <a:highlight>
                  <a:srgbClr val="D3E3FD"/>
                </a:highlight>
              </a:rPr>
              <a:t>1 - strongly agree</a:t>
            </a:r>
            <a:r>
              <a:rPr lang="en-US" dirty="0">
                <a:highlight>
                  <a:srgbClr val="D3E3FD"/>
                </a:highlight>
              </a:rPr>
              <a:t>, </a:t>
            </a:r>
            <a:r>
              <a:rPr lang="en-US" dirty="0">
                <a:solidFill>
                  <a:srgbClr val="040C28"/>
                </a:solidFill>
                <a:effectLst/>
                <a:highlight>
                  <a:srgbClr val="D3E3FD"/>
                </a:highlight>
              </a:rPr>
              <a:t>2 – agree</a:t>
            </a:r>
            <a:r>
              <a:rPr lang="en-US" dirty="0">
                <a:highlight>
                  <a:srgbClr val="D3E3FD"/>
                </a:highlight>
              </a:rPr>
              <a:t>, </a:t>
            </a:r>
            <a:r>
              <a:rPr lang="en-US" dirty="0">
                <a:solidFill>
                  <a:srgbClr val="040C28"/>
                </a:solidFill>
                <a:effectLst/>
                <a:highlight>
                  <a:srgbClr val="D3E3FD"/>
                </a:highlight>
              </a:rPr>
              <a:t>3 – neutral</a:t>
            </a:r>
            <a:r>
              <a:rPr lang="en-US" dirty="0">
                <a:highlight>
                  <a:srgbClr val="D3E3FD"/>
                </a:highlight>
              </a:rPr>
              <a:t>, </a:t>
            </a:r>
            <a:r>
              <a:rPr lang="en-US" dirty="0">
                <a:solidFill>
                  <a:srgbClr val="040C28"/>
                </a:solidFill>
                <a:effectLst/>
                <a:highlight>
                  <a:srgbClr val="D3E3FD"/>
                </a:highlight>
              </a:rPr>
              <a:t>4 – disagree</a:t>
            </a:r>
            <a:r>
              <a:rPr lang="en-US" dirty="0">
                <a:highlight>
                  <a:srgbClr val="D3E3FD"/>
                </a:highlight>
              </a:rPr>
              <a:t>, </a:t>
            </a:r>
            <a:r>
              <a:rPr lang="en-US" dirty="0">
                <a:solidFill>
                  <a:srgbClr val="040C28"/>
                </a:solidFill>
                <a:effectLst/>
                <a:highlight>
                  <a:srgbClr val="D3E3FD"/>
                </a:highlight>
              </a:rPr>
              <a:t>5 - strongly disagree</a:t>
            </a:r>
            <a:endParaRPr lang="en-US" dirty="0">
              <a:effectLst/>
            </a:endParaRPr>
          </a:p>
        </p:txBody>
      </p:sp>
    </p:spTree>
    <p:extLst>
      <p:ext uri="{BB962C8B-B14F-4D97-AF65-F5344CB8AC3E}">
        <p14:creationId xmlns:p14="http://schemas.microsoft.com/office/powerpoint/2010/main" val="1225860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Please fill out our survey!</a:t>
            </a:r>
          </a:p>
        </p:txBody>
      </p:sp>
      <p:sp>
        <p:nvSpPr>
          <p:cNvPr id="11" name="Text Placeholder 10">
            <a:extLst>
              <a:ext uri="{FF2B5EF4-FFF2-40B4-BE49-F238E27FC236}">
                <a16:creationId xmlns:a16="http://schemas.microsoft.com/office/drawing/2014/main" id="{08F3ADF1-1C38-43E1-9984-3B88EF069528}"/>
              </a:ext>
            </a:extLst>
          </p:cNvPr>
          <p:cNvSpPr>
            <a:spLocks noGrp="1"/>
          </p:cNvSpPr>
          <p:nvPr>
            <p:ph type="body" idx="1"/>
          </p:nvPr>
        </p:nvSpPr>
        <p:spPr>
          <a:xfrm>
            <a:off x="838200" y="1907995"/>
            <a:ext cx="5490681" cy="3536247"/>
          </a:xfrm>
        </p:spPr>
        <p:txBody>
          <a:bodyPr>
            <a:normAutofit/>
          </a:bodyPr>
          <a:lstStyle/>
          <a:p>
            <a:pPr marL="0" indent="0">
              <a:buNone/>
            </a:pPr>
            <a:r>
              <a:rPr lang="en-US" sz="2400" dirty="0"/>
              <a:t>Please find the survey link in the chat/ you will receive a survey in a follow up email/ go here for survey</a:t>
            </a:r>
          </a:p>
          <a:p>
            <a:pPr marL="0" indent="0">
              <a:buNone/>
            </a:pPr>
            <a:endParaRPr lang="en-US" sz="2400" dirty="0"/>
          </a:p>
          <a:p>
            <a:pPr marL="0" indent="0">
              <a:buNone/>
            </a:pPr>
            <a:r>
              <a:rPr lang="en-US" sz="2400" dirty="0"/>
              <a:t>Completing your survey helps us to provide relevant and helpful information. Thank you in advance!</a:t>
            </a:r>
          </a:p>
        </p:txBody>
      </p:sp>
      <p:pic>
        <p:nvPicPr>
          <p:cNvPr id="10" name="Picture Placeholder 9">
            <a:extLst>
              <a:ext uri="{FF2B5EF4-FFF2-40B4-BE49-F238E27FC236}">
                <a16:creationId xmlns:a16="http://schemas.microsoft.com/office/drawing/2014/main" id="{5C7F9376-E80E-47DC-AC97-318AA19D9E9D}"/>
              </a:ext>
            </a:extLst>
          </p:cNvPr>
          <p:cNvPicPr>
            <a:picLocks noGrp="1" noChangeAspect="1"/>
          </p:cNvPicPr>
          <p:nvPr>
            <p:ph type="pic" sz="half" idx="21"/>
          </p:nvPr>
        </p:nvPicPr>
        <p:blipFill rotWithShape="1">
          <a:blip r:embed="rId2">
            <a:extLst>
              <a:ext uri="{28A0092B-C50C-407E-A947-70E740481C1C}">
                <a14:useLocalDpi xmlns:a14="http://schemas.microsoft.com/office/drawing/2010/main" val="0"/>
              </a:ext>
            </a:extLst>
          </a:blip>
          <a:srcRect l="19" r="19"/>
          <a:stretch/>
        </p:blipFill>
        <p:spPr>
          <a:xfrm>
            <a:off x="6439295" y="980752"/>
            <a:ext cx="5390733" cy="5390732"/>
          </a:xfrm>
        </p:spPr>
      </p:pic>
    </p:spTree>
    <p:extLst>
      <p:ext uri="{BB962C8B-B14F-4D97-AF65-F5344CB8AC3E}">
        <p14:creationId xmlns:p14="http://schemas.microsoft.com/office/powerpoint/2010/main" val="33362417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Logo, company name&#10;&#10;Description automatically generated">
            <a:extLst>
              <a:ext uri="{FF2B5EF4-FFF2-40B4-BE49-F238E27FC236}">
                <a16:creationId xmlns:a16="http://schemas.microsoft.com/office/drawing/2014/main" id="{39965C59-65EC-4454-BE75-0FB7788ADD4D}"/>
              </a:ext>
            </a:extLst>
          </p:cNvPr>
          <p:cNvPicPr>
            <a:picLocks noChangeAspect="1"/>
          </p:cNvPicPr>
          <p:nvPr/>
        </p:nvPicPr>
        <p:blipFill>
          <a:blip r:embed="rId2"/>
          <a:stretch>
            <a:fillRect/>
          </a:stretch>
        </p:blipFill>
        <p:spPr>
          <a:xfrm>
            <a:off x="444500" y="231775"/>
            <a:ext cx="11303000" cy="6381750"/>
          </a:xfrm>
          <a:prstGeom prst="rect">
            <a:avLst/>
          </a:prstGeom>
        </p:spPr>
      </p:pic>
      <p:pic>
        <p:nvPicPr>
          <p:cNvPr id="4" name="Picture 4">
            <a:extLst>
              <a:ext uri="{FF2B5EF4-FFF2-40B4-BE49-F238E27FC236}">
                <a16:creationId xmlns:a16="http://schemas.microsoft.com/office/drawing/2014/main" id="{05C4760D-23D2-4737-A771-57CDB5A87CC5}"/>
              </a:ext>
            </a:extLst>
          </p:cNvPr>
          <p:cNvPicPr>
            <a:picLocks noChangeAspect="1"/>
          </p:cNvPicPr>
          <p:nvPr/>
        </p:nvPicPr>
        <p:blipFill rotWithShape="1">
          <a:blip r:embed="rId3"/>
          <a:srcRect l="38889" b="-5217"/>
          <a:stretch/>
        </p:blipFill>
        <p:spPr>
          <a:xfrm>
            <a:off x="139700" y="5221350"/>
            <a:ext cx="1676404" cy="1546591"/>
          </a:xfrm>
          <a:prstGeom prst="rect">
            <a:avLst/>
          </a:prstGeom>
        </p:spPr>
      </p:pic>
    </p:spTree>
    <p:extLst>
      <p:ext uri="{BB962C8B-B14F-4D97-AF65-F5344CB8AC3E}">
        <p14:creationId xmlns:p14="http://schemas.microsoft.com/office/powerpoint/2010/main" val="39794775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23788209-7A19-47A8-B68A-D70E91C88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1352" y="683821"/>
            <a:ext cx="6589295" cy="3530767"/>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81D64D35-7909-4058-9A79-0BA819A54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9" y="3770616"/>
            <a:ext cx="3611580" cy="3611580"/>
          </a:xfrm>
          <a:prstGeom prst="rect">
            <a:avLst/>
          </a:prstGeom>
        </p:spPr>
      </p:pic>
    </p:spTree>
    <p:extLst>
      <p:ext uri="{BB962C8B-B14F-4D97-AF65-F5344CB8AC3E}">
        <p14:creationId xmlns:p14="http://schemas.microsoft.com/office/powerpoint/2010/main" val="40691374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 name="Title 1"/>
          <p:cNvSpPr txBox="1"/>
          <p:nvPr/>
        </p:nvSpPr>
        <p:spPr>
          <a:xfrm>
            <a:off x="1731874" y="787796"/>
            <a:ext cx="5667032" cy="107721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20" rIns="45719" bIns="45720" anchor="t">
            <a:spAutoFit/>
          </a:bodyPr>
          <a:lstStyle/>
          <a:p>
            <a:pPr>
              <a:defRPr sz="1600">
                <a:latin typeface="Proxima Soft"/>
                <a:ea typeface="Proxima Soft"/>
                <a:cs typeface="Proxima Soft"/>
                <a:sym typeface="Proxima Soft"/>
              </a:defRPr>
            </a:pPr>
            <a:r>
              <a:rPr lang="en-US" dirty="0"/>
              <a:t>Date </a:t>
            </a:r>
            <a:endParaRPr dirty="0"/>
          </a:p>
          <a:p>
            <a:pPr>
              <a:defRPr sz="1600" b="1">
                <a:latin typeface="Proxima Soft"/>
                <a:ea typeface="Proxima Soft"/>
                <a:cs typeface="Proxima Soft"/>
                <a:sym typeface="Proxima Soft"/>
              </a:defRPr>
            </a:pPr>
            <a:r>
              <a:rPr lang="en-US" dirty="0"/>
              <a:t>TITLE </a:t>
            </a:r>
            <a:endParaRPr dirty="0"/>
          </a:p>
          <a:p>
            <a:pPr>
              <a:defRPr sz="1600" b="1">
                <a:latin typeface="Proxima Soft"/>
                <a:ea typeface="Proxima Soft"/>
                <a:cs typeface="Proxima Soft"/>
                <a:sym typeface="Proxima Soft"/>
              </a:defRPr>
            </a:pPr>
            <a:endParaRPr/>
          </a:p>
          <a:p>
            <a:pPr>
              <a:defRPr sz="1600" b="1">
                <a:latin typeface="Proxima Soft"/>
                <a:ea typeface="Proxima Soft"/>
                <a:cs typeface="Proxima Soft"/>
                <a:sym typeface="Proxima Soft"/>
              </a:defRPr>
            </a:pPr>
            <a:endParaRPr/>
          </a:p>
        </p:txBody>
      </p:sp>
      <p:sp>
        <p:nvSpPr>
          <p:cNvPr id="251" name="Rectangle 10"/>
          <p:cNvSpPr txBox="1"/>
          <p:nvPr/>
        </p:nvSpPr>
        <p:spPr>
          <a:xfrm>
            <a:off x="1246965" y="5988718"/>
            <a:ext cx="10284770"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20" rIns="45719" bIns="45720" anchor="t">
            <a:spAutoFit/>
          </a:bodyPr>
          <a:lstStyle>
            <a:lvl1pPr>
              <a:defRPr sz="1200">
                <a:latin typeface="Proxima Soft"/>
                <a:ea typeface="Proxima Soft"/>
                <a:cs typeface="Proxima Soft"/>
                <a:sym typeface="Proxima Soft"/>
              </a:defRPr>
            </a:lvl1pPr>
          </a:lstStyle>
          <a:p>
            <a:endParaRPr lang="en-US"/>
          </a:p>
        </p:txBody>
      </p:sp>
      <p:pic>
        <p:nvPicPr>
          <p:cNvPr id="252" name="Image" descr="Image"/>
          <p:cNvPicPr>
            <a:picLocks noChangeAspect="1"/>
          </p:cNvPicPr>
          <p:nvPr/>
        </p:nvPicPr>
        <p:blipFill>
          <a:blip r:embed="rId3"/>
          <a:stretch>
            <a:fillRect/>
          </a:stretch>
        </p:blipFill>
        <p:spPr>
          <a:xfrm>
            <a:off x="49283" y="103080"/>
            <a:ext cx="1549147" cy="193929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p:nvPr/>
        </p:nvSpPr>
        <p:spPr>
          <a:xfrm>
            <a:off x="4544968" y="1859340"/>
            <a:ext cx="5924397" cy="156966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Guideline-Concordant Care for Adults with Type 2 Diabetes Module 1 Review</a:t>
            </a:r>
          </a:p>
        </p:txBody>
      </p:sp>
      <p:sp>
        <p:nvSpPr>
          <p:cNvPr id="253" name="Slide Numbe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3</a:t>
            </a:fld>
            <a:endParaRPr/>
          </a:p>
        </p:txBody>
      </p:sp>
      <p:pic>
        <p:nvPicPr>
          <p:cNvPr id="3" name="Picture 2" descr="Icon&#10;&#10;Description automatically generated">
            <a:extLst>
              <a:ext uri="{FF2B5EF4-FFF2-40B4-BE49-F238E27FC236}">
                <a16:creationId xmlns:a16="http://schemas.microsoft.com/office/drawing/2014/main" id="{519F82DD-BD72-40DE-B55C-628B19BF9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4215695" cy="6858000"/>
          </a:xfrm>
          <a:prstGeom prst="rect">
            <a:avLst/>
          </a:prstGeom>
        </p:spPr>
      </p:pic>
      <p:sp>
        <p:nvSpPr>
          <p:cNvPr id="4" name="TextBox 3">
            <a:extLst>
              <a:ext uri="{FF2B5EF4-FFF2-40B4-BE49-F238E27FC236}">
                <a16:creationId xmlns:a16="http://schemas.microsoft.com/office/drawing/2014/main" id="{69E77FD1-B168-4C1F-A4F1-2C2F417FF7BC}"/>
              </a:ext>
            </a:extLst>
          </p:cNvPr>
          <p:cNvSpPr txBox="1"/>
          <p:nvPr/>
        </p:nvSpPr>
        <p:spPr>
          <a:xfrm>
            <a:off x="4544967" y="3557969"/>
            <a:ext cx="178439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Proxima Soft Semibold"/>
                <a:sym typeface="Century Gothic"/>
              </a:rPr>
              <a:t>May 29, 2024</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 name="Title 1"/>
          <p:cNvSpPr txBox="1"/>
          <p:nvPr/>
        </p:nvSpPr>
        <p:spPr>
          <a:xfrm>
            <a:off x="2315476" y="1779972"/>
            <a:ext cx="841074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20" rIns="45719" bIns="45720" anchor="t">
            <a:spAutoFit/>
          </a:bodyPr>
          <a:lstStyle/>
          <a:p>
            <a:pPr>
              <a:defRPr sz="1600" b="1">
                <a:latin typeface="Proxima Soft"/>
                <a:ea typeface="Proxima Soft"/>
                <a:cs typeface="Proxima Soft"/>
                <a:sym typeface="Proxima Soft"/>
              </a:defRPr>
            </a:pPr>
            <a:r>
              <a:rPr lang="en-US" sz="3200" dirty="0"/>
              <a:t>TITLE</a:t>
            </a:r>
          </a:p>
        </p:txBody>
      </p:sp>
      <p:sp>
        <p:nvSpPr>
          <p:cNvPr id="253" name="Slide Number"/>
          <p:cNvSpPr txBox="1">
            <a:spLocks noGrp="1"/>
          </p:cNvSpPr>
          <p:nvPr>
            <p:ph type="sldNum" sz="quarter" idx="4294967295"/>
          </p:nvPr>
        </p:nvSpPr>
        <p:spPr>
          <a:xfrm>
            <a:off x="12003088" y="6397625"/>
            <a:ext cx="188912" cy="28257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4</a:t>
            </a:fld>
            <a:endParaRPr/>
          </a:p>
        </p:txBody>
      </p:sp>
      <p:sp>
        <p:nvSpPr>
          <p:cNvPr id="4" name="TextBox 3">
            <a:extLst>
              <a:ext uri="{FF2B5EF4-FFF2-40B4-BE49-F238E27FC236}">
                <a16:creationId xmlns:a16="http://schemas.microsoft.com/office/drawing/2014/main" id="{69E77FD1-B168-4C1F-A4F1-2C2F417FF7BC}"/>
              </a:ext>
            </a:extLst>
          </p:cNvPr>
          <p:cNvSpPr txBox="1"/>
          <p:nvPr/>
        </p:nvSpPr>
        <p:spPr>
          <a:xfrm>
            <a:off x="2315476" y="3244335"/>
            <a:ext cx="592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Proxima Soft Semibold"/>
                <a:sym typeface="Century Gothic"/>
              </a:rPr>
              <a:t>DATE</a:t>
            </a:r>
          </a:p>
        </p:txBody>
      </p:sp>
      <p:pic>
        <p:nvPicPr>
          <p:cNvPr id="8" name="Picture 7" descr="Icon&#10;&#10;Description automatically generated">
            <a:extLst>
              <a:ext uri="{FF2B5EF4-FFF2-40B4-BE49-F238E27FC236}">
                <a16:creationId xmlns:a16="http://schemas.microsoft.com/office/drawing/2014/main" id="{76BB80B7-FCCF-4067-8BE4-34B045985D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2280942"/>
            <a:ext cx="1421958" cy="2288734"/>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8BDC1899-F1AC-4355-BDF7-6E42136AE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9" y="4563037"/>
            <a:ext cx="1417107" cy="2296176"/>
          </a:xfrm>
          <a:prstGeom prst="rect">
            <a:avLst/>
          </a:prstGeom>
        </p:spPr>
      </p:pic>
      <p:pic>
        <p:nvPicPr>
          <p:cNvPr id="12" name="Picture 11" descr="Icon&#10;&#10;Description automatically generated">
            <a:extLst>
              <a:ext uri="{FF2B5EF4-FFF2-40B4-BE49-F238E27FC236}">
                <a16:creationId xmlns:a16="http://schemas.microsoft.com/office/drawing/2014/main" id="{E069CA42-2528-445D-A117-9404D093EF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414719" cy="2301434"/>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 name="Title 1"/>
          <p:cNvSpPr txBox="1">
            <a:spLocks noGrp="1"/>
          </p:cNvSpPr>
          <p:nvPr>
            <p:ph type="title"/>
          </p:nvPr>
        </p:nvSpPr>
        <p:spPr>
          <a:prstGeom prst="rect">
            <a:avLst/>
          </a:prstGeom>
        </p:spPr>
        <p:txBody>
          <a:bodyPr lIns="45719" tIns="45720" rIns="45719" bIns="45720" anchor="ctr">
            <a:normAutofit/>
          </a:bodyPr>
          <a:lstStyle/>
          <a:p>
            <a:r>
              <a:rPr lang="en-US" dirty="0"/>
              <a:t>Housekeeping</a:t>
            </a:r>
            <a:endParaRPr dirty="0"/>
          </a:p>
        </p:txBody>
      </p:sp>
      <p:sp>
        <p:nvSpPr>
          <p:cNvPr id="260" name="Content Placeholder 2"/>
          <p:cNvSpPr txBox="1">
            <a:spLocks noGrp="1"/>
          </p:cNvSpPr>
          <p:nvPr>
            <p:ph type="body" idx="1"/>
          </p:nvPr>
        </p:nvSpPr>
        <p:spPr>
          <a:xfrm>
            <a:off x="838200" y="2237829"/>
            <a:ext cx="6497548" cy="3367634"/>
          </a:xfrm>
          <a:prstGeom prst="rect">
            <a:avLst/>
          </a:prstGeom>
        </p:spPr>
        <p:txBody>
          <a:bodyPr/>
          <a:lstStyle/>
          <a:p>
            <a:pPr>
              <a:lnSpc>
                <a:spcPct val="136000"/>
              </a:lnSpc>
              <a:defRPr sz="1900"/>
            </a:pPr>
            <a:r>
              <a:rPr lang="en-US" dirty="0"/>
              <a:t>Phones have been muted to prevent background noise</a:t>
            </a:r>
          </a:p>
          <a:p>
            <a:pPr>
              <a:lnSpc>
                <a:spcPct val="136000"/>
              </a:lnSpc>
              <a:defRPr sz="1900"/>
            </a:pPr>
            <a:r>
              <a:rPr lang="en-US" dirty="0"/>
              <a:t>Use the chat box to type questions during the webinar </a:t>
            </a:r>
          </a:p>
          <a:p>
            <a:pPr>
              <a:lnSpc>
                <a:spcPct val="136000"/>
              </a:lnSpc>
              <a:defRPr sz="1900"/>
            </a:pPr>
            <a:r>
              <a:rPr lang="en-US" dirty="0"/>
              <a:t>This webinar is being recorded and will soon be available to all participants</a:t>
            </a:r>
          </a:p>
          <a:p>
            <a:pPr>
              <a:lnSpc>
                <a:spcPct val="136000"/>
              </a:lnSpc>
              <a:defRPr sz="1900"/>
            </a:pPr>
            <a:r>
              <a:rPr lang="en-US" dirty="0"/>
              <a:t>A webinar evaluation will be shared with participants </a:t>
            </a:r>
          </a:p>
        </p:txBody>
      </p:sp>
      <p:pic>
        <p:nvPicPr>
          <p:cNvPr id="5" name="Picture Placeholder 4" descr="A picture containing text&#10;&#10;Description automatically generated">
            <a:extLst>
              <a:ext uri="{FF2B5EF4-FFF2-40B4-BE49-F238E27FC236}">
                <a16:creationId xmlns:a16="http://schemas.microsoft.com/office/drawing/2014/main" id="{9BBEA540-9BDD-4896-A32D-743F5297CEBA}"/>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l="19" r="19"/>
          <a:stretch>
            <a:fillRect/>
          </a:stretch>
        </p:blipFill>
        <p:spPr>
          <a:xfrm>
            <a:off x="7548313" y="413032"/>
            <a:ext cx="4281715" cy="4281714"/>
          </a:xfr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prstGeom prst="rect">
            <a:avLst/>
          </a:prstGeom>
        </p:spPr>
        <p:txBody>
          <a:bodyPr lIns="45719" tIns="45720" rIns="45719" bIns="45720" anchor="ctr">
            <a:normAutofit/>
          </a:bodyPr>
          <a:lstStyle/>
          <a:p>
            <a:r>
              <a:rPr lang="en-US" dirty="0"/>
              <a:t>Objectives for Today</a:t>
            </a:r>
            <a:endParaRPr dirty="0"/>
          </a:p>
        </p:txBody>
      </p:sp>
      <p:sp>
        <p:nvSpPr>
          <p:cNvPr id="260" name="Content Placeholder 2"/>
          <p:cNvSpPr txBox="1">
            <a:spLocks noGrp="1"/>
          </p:cNvSpPr>
          <p:nvPr>
            <p:ph type="body" idx="1"/>
          </p:nvPr>
        </p:nvSpPr>
        <p:spPr>
          <a:xfrm>
            <a:off x="685799" y="1660789"/>
            <a:ext cx="7243763" cy="4019550"/>
          </a:xfrm>
          <a:prstGeom prst="rect">
            <a:avLst/>
          </a:prstGeom>
        </p:spPr>
        <p:txBody>
          <a:bodyPr>
            <a:normAutofit fontScale="85000" lnSpcReduction="10000"/>
          </a:bodyPr>
          <a:lstStyle/>
          <a:p>
            <a:pPr>
              <a:lnSpc>
                <a:spcPct val="136000"/>
              </a:lnSpc>
              <a:buFont typeface="Wingdings" pitchFamily="2" charset="2"/>
              <a:buChar char="ü"/>
              <a:defRPr sz="1900"/>
            </a:pPr>
            <a:r>
              <a:rPr lang="en-US" sz="2600" dirty="0"/>
              <a:t>Gain familiarity with the scope and contents of Module 1</a:t>
            </a:r>
          </a:p>
          <a:p>
            <a:pPr>
              <a:lnSpc>
                <a:spcPct val="136000"/>
              </a:lnSpc>
              <a:buFont typeface="Wingdings" pitchFamily="2" charset="2"/>
              <a:buChar char="ü"/>
              <a:defRPr sz="1900"/>
            </a:pPr>
            <a:r>
              <a:rPr lang="en-US" sz="2600" dirty="0"/>
              <a:t>Begin to visualize how best to apply and operationalize Module 1 of the the toolkit to augment the work you are already doing </a:t>
            </a:r>
          </a:p>
          <a:p>
            <a:pPr>
              <a:lnSpc>
                <a:spcPct val="136000"/>
              </a:lnSpc>
              <a:buFont typeface="Wingdings" pitchFamily="2" charset="2"/>
              <a:buChar char="ü"/>
              <a:defRPr sz="1900"/>
            </a:pPr>
            <a:r>
              <a:rPr lang="en-US" sz="2600" dirty="0"/>
              <a:t>Consider what your greatest opportunities are to improve guideline-concordant care for adults with diabetes </a:t>
            </a:r>
          </a:p>
          <a:p>
            <a:pPr>
              <a:lnSpc>
                <a:spcPct val="136000"/>
              </a:lnSpc>
              <a:buFont typeface="Wingdings" pitchFamily="2" charset="2"/>
              <a:buChar char="ü"/>
              <a:defRPr sz="1900"/>
            </a:pPr>
            <a:r>
              <a:rPr lang="en-US" sz="2600" dirty="0"/>
              <a:t>Provide input on which components of the toolkit are most helpful and/or need improvement</a:t>
            </a:r>
            <a:endParaRPr lang="en-US" dirty="0"/>
          </a:p>
        </p:txBody>
      </p:sp>
      <p:pic>
        <p:nvPicPr>
          <p:cNvPr id="3" name="Graphic 2" descr="Presentation with checklist with solid fill">
            <a:extLst>
              <a:ext uri="{FF2B5EF4-FFF2-40B4-BE49-F238E27FC236}">
                <a16:creationId xmlns:a16="http://schemas.microsoft.com/office/drawing/2014/main" id="{3446A4F9-BF2B-33EA-27CD-1217E77C72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4764" y="1530868"/>
            <a:ext cx="4279392" cy="4279392"/>
          </a:xfrm>
          <a:prstGeom prst="rect">
            <a:avLst/>
          </a:prstGeom>
        </p:spPr>
      </p:pic>
    </p:spTree>
    <p:extLst>
      <p:ext uri="{BB962C8B-B14F-4D97-AF65-F5344CB8AC3E}">
        <p14:creationId xmlns:p14="http://schemas.microsoft.com/office/powerpoint/2010/main" val="42665590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673-0982-4988-8B15-8901B376D946}"/>
              </a:ext>
            </a:extLst>
          </p:cNvPr>
          <p:cNvSpPr>
            <a:spLocks noGrp="1"/>
          </p:cNvSpPr>
          <p:nvPr>
            <p:ph type="title"/>
          </p:nvPr>
        </p:nvSpPr>
        <p:spPr/>
        <p:txBody>
          <a:bodyPr/>
          <a:lstStyle/>
          <a:p>
            <a:r>
              <a:rPr lang="en-US"/>
              <a:t>Meet the Presenters</a:t>
            </a:r>
          </a:p>
        </p:txBody>
      </p:sp>
      <p:pic>
        <p:nvPicPr>
          <p:cNvPr id="8" name="Picture Placeholder 7" descr="A picture containing text&#10;&#10;Description automatically generated">
            <a:extLst>
              <a:ext uri="{FF2B5EF4-FFF2-40B4-BE49-F238E27FC236}">
                <a16:creationId xmlns:a16="http://schemas.microsoft.com/office/drawing/2014/main" id="{37780DAA-8537-4F59-908D-B9BCF7AEF081}"/>
              </a:ext>
            </a:extLst>
          </p:cNvPr>
          <p:cNvPicPr>
            <a:picLocks noGrp="1" noChangeAspect="1"/>
          </p:cNvPicPr>
          <p:nvPr>
            <p:ph type="pic" sz="half" idx="21"/>
          </p:nvPr>
        </p:nvPicPr>
        <p:blipFill rotWithShape="1">
          <a:blip r:embed="rId3">
            <a:extLst>
              <a:ext uri="{28A0092B-C50C-407E-A947-70E740481C1C}">
                <a14:useLocalDpi xmlns:a14="http://schemas.microsoft.com/office/drawing/2010/main" val="0"/>
              </a:ext>
            </a:extLst>
          </a:blip>
          <a:srcRect t="17309" b="17309"/>
          <a:stretch/>
        </p:blipFill>
        <p:spPr/>
      </p:pic>
      <p:sp>
        <p:nvSpPr>
          <p:cNvPr id="5" name="Text Placeholder 4">
            <a:extLst>
              <a:ext uri="{FF2B5EF4-FFF2-40B4-BE49-F238E27FC236}">
                <a16:creationId xmlns:a16="http://schemas.microsoft.com/office/drawing/2014/main" id="{0B727B6E-9CC2-4A5C-B5DC-F5A7FC29B70F}"/>
              </a:ext>
            </a:extLst>
          </p:cNvPr>
          <p:cNvSpPr>
            <a:spLocks noGrp="1"/>
          </p:cNvSpPr>
          <p:nvPr>
            <p:ph type="body" sz="quarter" idx="23"/>
          </p:nvPr>
        </p:nvSpPr>
        <p:spPr/>
        <p:txBody>
          <a:bodyPr/>
          <a:lstStyle/>
          <a:p>
            <a:r>
              <a:rPr lang="en-US" b="1"/>
              <a:t>NAME</a:t>
            </a:r>
            <a:br>
              <a:rPr lang="en-US" b="1"/>
            </a:br>
            <a:r>
              <a:rPr lang="en-US"/>
              <a:t>TITLE</a:t>
            </a:r>
            <a:br>
              <a:rPr lang="en-US"/>
            </a:br>
            <a:r>
              <a:rPr lang="en-US"/>
              <a:t>email</a:t>
            </a:r>
            <a:br>
              <a:rPr lang="en-US"/>
            </a:br>
            <a:r>
              <a:rPr lang="en-US"/>
              <a:t>phone</a:t>
            </a:r>
          </a:p>
        </p:txBody>
      </p:sp>
      <p:sp>
        <p:nvSpPr>
          <p:cNvPr id="6" name="Text Placeholder 5">
            <a:extLst>
              <a:ext uri="{FF2B5EF4-FFF2-40B4-BE49-F238E27FC236}">
                <a16:creationId xmlns:a16="http://schemas.microsoft.com/office/drawing/2014/main" id="{0D29BB7E-BC26-4A93-B5E1-F40663A81722}"/>
              </a:ext>
            </a:extLst>
          </p:cNvPr>
          <p:cNvSpPr>
            <a:spLocks noGrp="1"/>
          </p:cNvSpPr>
          <p:nvPr>
            <p:ph type="body" sz="quarter" idx="24"/>
          </p:nvPr>
        </p:nvSpPr>
        <p:spPr/>
        <p:txBody>
          <a:bodyPr/>
          <a:lstStyle/>
          <a:p>
            <a:r>
              <a:rPr lang="en-US" b="1"/>
              <a:t>NAME</a:t>
            </a:r>
            <a:br>
              <a:rPr lang="en-US" b="1"/>
            </a:br>
            <a:r>
              <a:rPr lang="en-US"/>
              <a:t>TITLE</a:t>
            </a:r>
            <a:br>
              <a:rPr lang="en-US"/>
            </a:br>
            <a:r>
              <a:rPr lang="en-US"/>
              <a:t>email</a:t>
            </a:r>
            <a:br>
              <a:rPr lang="en-US"/>
            </a:br>
            <a:r>
              <a:rPr lang="en-US"/>
              <a:t>phone</a:t>
            </a:r>
          </a:p>
          <a:p>
            <a:endParaRPr lang="en-US"/>
          </a:p>
        </p:txBody>
      </p:sp>
      <p:pic>
        <p:nvPicPr>
          <p:cNvPr id="38" name="Picture Placeholder 37" descr="A picture containing text&#10;&#10;Description automatically generated">
            <a:extLst>
              <a:ext uri="{FF2B5EF4-FFF2-40B4-BE49-F238E27FC236}">
                <a16:creationId xmlns:a16="http://schemas.microsoft.com/office/drawing/2014/main" id="{7BED15D2-A15B-4015-87F4-FDC446D4077B}"/>
              </a:ext>
            </a:extLst>
          </p:cNvPr>
          <p:cNvPicPr>
            <a:picLocks noGrp="1" noChangeAspect="1"/>
          </p:cNvPicPr>
          <p:nvPr>
            <p:ph type="pic" sz="half" idx="22"/>
          </p:nvPr>
        </p:nvPicPr>
        <p:blipFill>
          <a:blip r:embed="rId4">
            <a:extLst>
              <a:ext uri="{28A0092B-C50C-407E-A947-70E740481C1C}">
                <a14:useLocalDpi xmlns:a14="http://schemas.microsoft.com/office/drawing/2010/main" val="0"/>
              </a:ext>
            </a:extLst>
          </a:blip>
          <a:srcRect t="17309" b="17309"/>
          <a:stretch>
            <a:fillRect/>
          </a:stretch>
        </p:blipFill>
        <p:spPr/>
      </p:pic>
      <p:sp>
        <p:nvSpPr>
          <p:cNvPr id="3" name="TextBox 2">
            <a:extLst>
              <a:ext uri="{FF2B5EF4-FFF2-40B4-BE49-F238E27FC236}">
                <a16:creationId xmlns:a16="http://schemas.microsoft.com/office/drawing/2014/main" id="{6FB17DDF-7EB5-4B31-9F65-91DEBE33CF92}"/>
              </a:ext>
            </a:extLst>
          </p:cNvPr>
          <p:cNvSpPr txBox="1"/>
          <p:nvPr/>
        </p:nvSpPr>
        <p:spPr>
          <a:xfrm>
            <a:off x="4724400" y="3200399"/>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Century Gothic"/>
                <a:ea typeface="Century Gothic"/>
                <a:cs typeface="Century Gothic"/>
                <a:sym typeface="Century Gothic"/>
              </a:rPr>
              <a:t>Click to add text</a:t>
            </a:r>
          </a:p>
        </p:txBody>
      </p:sp>
    </p:spTree>
    <p:extLst>
      <p:ext uri="{BB962C8B-B14F-4D97-AF65-F5344CB8AC3E}">
        <p14:creationId xmlns:p14="http://schemas.microsoft.com/office/powerpoint/2010/main" val="4473897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ADBC75-7024-420E-A721-8E07485D5829}"/>
              </a:ext>
            </a:extLst>
          </p:cNvPr>
          <p:cNvSpPr>
            <a:spLocks noGrp="1"/>
          </p:cNvSpPr>
          <p:nvPr>
            <p:ph type="title"/>
          </p:nvPr>
        </p:nvSpPr>
        <p:spPr/>
        <p:txBody>
          <a:bodyPr/>
          <a:lstStyle/>
          <a:p>
            <a:r>
              <a:rPr lang="en-US"/>
              <a:t>About Us</a:t>
            </a:r>
          </a:p>
        </p:txBody>
      </p:sp>
      <p:sp>
        <p:nvSpPr>
          <p:cNvPr id="12" name="Text Placeholder 11">
            <a:extLst>
              <a:ext uri="{FF2B5EF4-FFF2-40B4-BE49-F238E27FC236}">
                <a16:creationId xmlns:a16="http://schemas.microsoft.com/office/drawing/2014/main" id="{6BEC49C5-EE75-4C46-8C05-2B703A9FDFAE}"/>
              </a:ext>
            </a:extLst>
          </p:cNvPr>
          <p:cNvSpPr>
            <a:spLocks noGrp="1"/>
          </p:cNvSpPr>
          <p:nvPr>
            <p:ph type="body" idx="1"/>
          </p:nvPr>
        </p:nvSpPr>
        <p:spPr>
          <a:xfrm>
            <a:off x="838201" y="1523454"/>
            <a:ext cx="7867650" cy="3367634"/>
          </a:xfrm>
        </p:spPr>
        <p:txBody>
          <a:bodyPr lIns="45719" tIns="45720" rIns="45719" bIns="45720" anchor="t">
            <a:noAutofit/>
          </a:bodyPr>
          <a:lstStyle/>
          <a:p>
            <a:r>
              <a:rPr lang="en-US" sz="1800" b="0" i="0">
                <a:solidFill>
                  <a:srgbClr val="333333"/>
                </a:solidFill>
                <a:effectLst/>
                <a:latin typeface="proxima-soft"/>
              </a:rPr>
              <a:t>The Community Health Care Association of New York State (CHCANYS) is New York's Primary Care Association (PCA), a membership organization representing New York’s </a:t>
            </a:r>
            <a:r>
              <a:rPr lang="en-US" sz="1800" b="1" i="0">
                <a:solidFill>
                  <a:srgbClr val="C00000"/>
                </a:solidFill>
                <a:effectLst/>
                <a:latin typeface="proxima-soft"/>
              </a:rPr>
              <a:t>70-plus Community Health Centers </a:t>
            </a:r>
            <a:r>
              <a:rPr lang="en-US" sz="1800" b="0" i="0">
                <a:solidFill>
                  <a:srgbClr val="333333"/>
                </a:solidFill>
                <a:effectLst/>
                <a:latin typeface="proxima-soft"/>
              </a:rPr>
              <a:t>(CHCs). CHCs provide care for </a:t>
            </a:r>
            <a:r>
              <a:rPr lang="en-US" sz="1800" b="1" i="0">
                <a:solidFill>
                  <a:srgbClr val="C00000"/>
                </a:solidFill>
                <a:effectLst/>
                <a:latin typeface="proxima-soft"/>
              </a:rPr>
              <a:t>1-in-9 New Yorkers</a:t>
            </a:r>
            <a:r>
              <a:rPr lang="en-US" sz="1800" b="0" i="0">
                <a:solidFill>
                  <a:srgbClr val="C00000"/>
                </a:solidFill>
                <a:effectLst/>
                <a:latin typeface="proxima-soft"/>
              </a:rPr>
              <a:t> </a:t>
            </a:r>
            <a:r>
              <a:rPr lang="en-US" sz="1800" b="0" i="0">
                <a:solidFill>
                  <a:srgbClr val="333333"/>
                </a:solidFill>
                <a:effectLst/>
                <a:latin typeface="proxima-soft"/>
              </a:rPr>
              <a:t>at more than </a:t>
            </a:r>
            <a:r>
              <a:rPr lang="en-US" sz="1800" b="1" i="0">
                <a:solidFill>
                  <a:srgbClr val="C00000"/>
                </a:solidFill>
                <a:effectLst/>
                <a:latin typeface="proxima-soft"/>
              </a:rPr>
              <a:t>800 locations</a:t>
            </a:r>
            <a:r>
              <a:rPr lang="en-US" sz="1800" b="0" i="0">
                <a:solidFill>
                  <a:srgbClr val="C00000"/>
                </a:solidFill>
                <a:effectLst/>
                <a:latin typeface="proxima-soft"/>
              </a:rPr>
              <a:t> </a:t>
            </a:r>
            <a:r>
              <a:rPr lang="en-US" sz="1800" b="0" i="0">
                <a:solidFill>
                  <a:srgbClr val="333333"/>
                </a:solidFill>
                <a:effectLst/>
                <a:latin typeface="proxima-soft"/>
              </a:rPr>
              <a:t>across the state.</a:t>
            </a:r>
          </a:p>
          <a:p>
            <a:pPr algn="l"/>
            <a:r>
              <a:rPr lang="en-US" sz="1800" b="0" i="0">
                <a:solidFill>
                  <a:srgbClr val="333333"/>
                </a:solidFill>
                <a:effectLst/>
                <a:latin typeface="proxima-soft"/>
              </a:rPr>
              <a:t>CHCs are a “one-stop shop” for health care, providing high quality primary and preventive care and support services to </a:t>
            </a:r>
            <a:r>
              <a:rPr lang="en-US" sz="1800" b="1" i="0">
                <a:solidFill>
                  <a:srgbClr val="C00000"/>
                </a:solidFill>
                <a:effectLst/>
                <a:latin typeface="proxima-soft"/>
              </a:rPr>
              <a:t>all New Yorkers</a:t>
            </a:r>
            <a:r>
              <a:rPr lang="en-US" sz="1800" b="0" i="0">
                <a:solidFill>
                  <a:srgbClr val="333333"/>
                </a:solidFill>
                <a:effectLst/>
                <a:latin typeface="proxima-soft"/>
              </a:rPr>
              <a:t>, regardless of their immigration status, insurance coverage, or ability to pay. Each CHC has a Board of Directors comprised primarily of people who live in the communities they serve.</a:t>
            </a:r>
          </a:p>
          <a:p>
            <a:r>
              <a:rPr lang="en-US" sz="1800" b="0" i="0">
                <a:solidFill>
                  <a:srgbClr val="333333"/>
                </a:solidFill>
                <a:effectLst/>
                <a:latin typeface="proxima-soft"/>
              </a:rPr>
              <a:t>For </a:t>
            </a:r>
            <a:r>
              <a:rPr lang="en-US" sz="1800">
                <a:solidFill>
                  <a:srgbClr val="333333"/>
                </a:solidFill>
                <a:latin typeface="proxima-soft"/>
              </a:rPr>
              <a:t>more</a:t>
            </a:r>
            <a:r>
              <a:rPr lang="en-US" sz="1800" b="0" i="0">
                <a:solidFill>
                  <a:srgbClr val="333333"/>
                </a:solidFill>
                <a:effectLst/>
                <a:latin typeface="proxima-soft"/>
              </a:rPr>
              <a:t> </a:t>
            </a:r>
            <a:r>
              <a:rPr lang="en-US" sz="1800">
                <a:solidFill>
                  <a:srgbClr val="333333"/>
                </a:solidFill>
                <a:latin typeface="proxima-soft"/>
              </a:rPr>
              <a:t>than </a:t>
            </a:r>
            <a:r>
              <a:rPr lang="en-US" sz="1800" b="0" i="0">
                <a:solidFill>
                  <a:srgbClr val="333333"/>
                </a:solidFill>
                <a:effectLst/>
                <a:latin typeface="proxima-soft"/>
              </a:rPr>
              <a:t>50 years, CHCANYS has represented a diverse membership, from the large metropolitan community health systems of New York City to the rural health centers of Upstate and Western New York, and everything in between.</a:t>
            </a:r>
          </a:p>
          <a:p>
            <a:endParaRPr lang="en-US" sz="1800"/>
          </a:p>
        </p:txBody>
      </p:sp>
      <p:pic>
        <p:nvPicPr>
          <p:cNvPr id="2" name="Picture 3" descr="A picture containing text, electronics, compact disk, screenshot&#10;&#10;Description automatically generated">
            <a:extLst>
              <a:ext uri="{FF2B5EF4-FFF2-40B4-BE49-F238E27FC236}">
                <a16:creationId xmlns:a16="http://schemas.microsoft.com/office/drawing/2014/main" id="{D10ED3E0-ECA7-2E8A-3D81-790D3DA04AE2}"/>
              </a:ext>
            </a:extLst>
          </p:cNvPr>
          <p:cNvPicPr>
            <a:picLocks noChangeAspect="1"/>
          </p:cNvPicPr>
          <p:nvPr/>
        </p:nvPicPr>
        <p:blipFill>
          <a:blip r:embed="rId2"/>
          <a:stretch>
            <a:fillRect/>
          </a:stretch>
        </p:blipFill>
        <p:spPr>
          <a:xfrm>
            <a:off x="9078007" y="740568"/>
            <a:ext cx="2679923" cy="5662611"/>
          </a:xfrm>
          <a:prstGeom prst="rect">
            <a:avLst/>
          </a:prstGeom>
        </p:spPr>
      </p:pic>
    </p:spTree>
    <p:extLst>
      <p:ext uri="{BB962C8B-B14F-4D97-AF65-F5344CB8AC3E}">
        <p14:creationId xmlns:p14="http://schemas.microsoft.com/office/powerpoint/2010/main" val="577457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prstGeom prst="rect">
            <a:avLst/>
          </a:prstGeom>
        </p:spPr>
        <p:txBody>
          <a:bodyPr lIns="45719" tIns="45720" rIns="45719" bIns="45720" anchor="ctr">
            <a:normAutofit/>
          </a:bodyPr>
          <a:lstStyle/>
          <a:p>
            <a:r>
              <a:rPr lang="en-US" dirty="0"/>
              <a:t>What keeps you from sleeping like a baby?</a:t>
            </a:r>
            <a:endParaRPr dirty="0"/>
          </a:p>
        </p:txBody>
      </p:sp>
      <p:pic>
        <p:nvPicPr>
          <p:cNvPr id="4" name="Picture 3">
            <a:extLst>
              <a:ext uri="{FF2B5EF4-FFF2-40B4-BE49-F238E27FC236}">
                <a16:creationId xmlns:a16="http://schemas.microsoft.com/office/drawing/2014/main" id="{931BFBBC-2B32-604B-6477-D600B9871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597" y="2428413"/>
            <a:ext cx="3790950" cy="2527300"/>
          </a:xfrm>
          <a:prstGeom prst="rect">
            <a:avLst/>
          </a:prstGeom>
          <a:ln w="28575">
            <a:solidFill>
              <a:schemeClr val="accent5">
                <a:lumMod val="75000"/>
              </a:schemeClr>
            </a:solidFill>
          </a:ln>
          <a:effectLst>
            <a:outerShdw blurRad="50800" dist="38100" dir="2700000" algn="tl" rotWithShape="0">
              <a:prstClr val="black">
                <a:alpha val="40000"/>
              </a:prstClr>
            </a:outerShdw>
          </a:effectLst>
        </p:spPr>
      </p:pic>
      <p:sp>
        <p:nvSpPr>
          <p:cNvPr id="8" name="Rectangular Callout 7">
            <a:extLst>
              <a:ext uri="{FF2B5EF4-FFF2-40B4-BE49-F238E27FC236}">
                <a16:creationId xmlns:a16="http://schemas.microsoft.com/office/drawing/2014/main" id="{E00BBDD4-3384-1041-B1D0-E9958F117445}"/>
              </a:ext>
            </a:extLst>
          </p:cNvPr>
          <p:cNvSpPr/>
          <p:nvPr/>
        </p:nvSpPr>
        <p:spPr>
          <a:xfrm>
            <a:off x="7948611" y="1607029"/>
            <a:ext cx="2676525" cy="646329"/>
          </a:xfrm>
          <a:prstGeom prst="wedgeRectCallout">
            <a:avLst/>
          </a:prstGeom>
          <a:solidFill>
            <a:srgbClr val="FFFFFF"/>
          </a:solidFill>
          <a:ln w="12700" cap="flat">
            <a:solidFill>
              <a:schemeClr val="accent5">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How many with T2D are in my panel?</a:t>
            </a:r>
          </a:p>
        </p:txBody>
      </p:sp>
      <p:sp>
        <p:nvSpPr>
          <p:cNvPr id="10" name="Rectangular Callout 9">
            <a:extLst>
              <a:ext uri="{FF2B5EF4-FFF2-40B4-BE49-F238E27FC236}">
                <a16:creationId xmlns:a16="http://schemas.microsoft.com/office/drawing/2014/main" id="{7C8ED510-631E-1865-A14A-22398752E034}"/>
              </a:ext>
            </a:extLst>
          </p:cNvPr>
          <p:cNvSpPr/>
          <p:nvPr/>
        </p:nvSpPr>
        <p:spPr>
          <a:xfrm>
            <a:off x="7948611" y="2474562"/>
            <a:ext cx="3629026" cy="1754324"/>
          </a:xfrm>
          <a:prstGeom prst="wedgeRectCallout">
            <a:avLst/>
          </a:prstGeom>
          <a:solidFill>
            <a:srgbClr val="FFFFFF"/>
          </a:solidFill>
          <a:ln w="12700" cap="flat">
            <a:solidFill>
              <a:schemeClr val="accent5">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Are all care gaps identified and addressed for all of my patients with T2D? </a:t>
            </a:r>
            <a:r>
              <a:rPr kumimoji="0" lang="en-US" sz="1800" b="0" i="0" u="none" strike="noStrike" cap="none" spc="0" normalizeH="0" baseline="0" dirty="0" err="1">
                <a:ln>
                  <a:noFill/>
                </a:ln>
                <a:solidFill>
                  <a:srgbClr val="000000"/>
                </a:solidFill>
                <a:effectLst/>
                <a:uFillTx/>
                <a:latin typeface="Century Gothic"/>
                <a:ea typeface="Century Gothic"/>
                <a:cs typeface="Century Gothic"/>
                <a:sym typeface="Century Gothic"/>
              </a:rPr>
              <a:t>Fro</a:t>
            </a: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 whom am I missing eye exams, lipid panels, A1Cs, mammograms, kidney labs?</a:t>
            </a:r>
          </a:p>
        </p:txBody>
      </p:sp>
      <p:grpSp>
        <p:nvGrpSpPr>
          <p:cNvPr id="13" name="Group 12">
            <a:extLst>
              <a:ext uri="{FF2B5EF4-FFF2-40B4-BE49-F238E27FC236}">
                <a16:creationId xmlns:a16="http://schemas.microsoft.com/office/drawing/2014/main" id="{85B078EF-13B4-8354-ABF4-FE6B3330DFF8}"/>
              </a:ext>
            </a:extLst>
          </p:cNvPr>
          <p:cNvGrpSpPr/>
          <p:nvPr/>
        </p:nvGrpSpPr>
        <p:grpSpPr>
          <a:xfrm>
            <a:off x="619127" y="1536891"/>
            <a:ext cx="2676525" cy="4301081"/>
            <a:chOff x="619127" y="1536891"/>
            <a:chExt cx="2676525" cy="4301081"/>
          </a:xfrm>
        </p:grpSpPr>
        <p:sp>
          <p:nvSpPr>
            <p:cNvPr id="7" name="Rectangular Callout 6">
              <a:extLst>
                <a:ext uri="{FF2B5EF4-FFF2-40B4-BE49-F238E27FC236}">
                  <a16:creationId xmlns:a16="http://schemas.microsoft.com/office/drawing/2014/main" id="{4C0EC49A-05EF-9269-3D79-7E388AC1DC8D}"/>
                </a:ext>
              </a:extLst>
            </p:cNvPr>
            <p:cNvSpPr/>
            <p:nvPr/>
          </p:nvSpPr>
          <p:spPr>
            <a:xfrm>
              <a:off x="619127" y="2671770"/>
              <a:ext cx="2676525" cy="1200327"/>
            </a:xfrm>
            <a:prstGeom prst="wedgeRectCallout">
              <a:avLst/>
            </a:prstGeom>
            <a:solidFill>
              <a:srgbClr val="FFFFFF"/>
            </a:solidFill>
            <a:ln w="12700" cap="flat">
              <a:solidFill>
                <a:schemeClr val="accent5">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I wonder if someone will follow up to make sure Agnes gets her A1C done.</a:t>
              </a:r>
            </a:p>
          </p:txBody>
        </p:sp>
        <p:sp>
          <p:nvSpPr>
            <p:cNvPr id="9" name="Rectangular Callout 8">
              <a:extLst>
                <a:ext uri="{FF2B5EF4-FFF2-40B4-BE49-F238E27FC236}">
                  <a16:creationId xmlns:a16="http://schemas.microsoft.com/office/drawing/2014/main" id="{B5F039D0-996B-A77A-1F11-E449AAD3CB8C}"/>
                </a:ext>
              </a:extLst>
            </p:cNvPr>
            <p:cNvSpPr/>
            <p:nvPr/>
          </p:nvSpPr>
          <p:spPr>
            <a:xfrm>
              <a:off x="619127" y="1536891"/>
              <a:ext cx="2676525" cy="923328"/>
            </a:xfrm>
            <a:prstGeom prst="wedgeRectCallout">
              <a:avLst/>
            </a:prstGeom>
            <a:solidFill>
              <a:srgbClr val="FFFFFF"/>
            </a:solidFill>
            <a:ln w="12700" cap="flat">
              <a:solidFill>
                <a:schemeClr val="accent5">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Who’s making sure my patients with T2D are comin</a:t>
              </a:r>
              <a:r>
                <a:rPr lang="en-US" dirty="0"/>
                <a:t>g in to see me??</a:t>
              </a: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
          <p:nvSpPr>
            <p:cNvPr id="11" name="Rectangular Callout 10">
              <a:extLst>
                <a:ext uri="{FF2B5EF4-FFF2-40B4-BE49-F238E27FC236}">
                  <a16:creationId xmlns:a16="http://schemas.microsoft.com/office/drawing/2014/main" id="{463FB25A-9D7B-0B1F-29A8-1AEDE60622AA}"/>
                </a:ext>
              </a:extLst>
            </p:cNvPr>
            <p:cNvSpPr/>
            <p:nvPr/>
          </p:nvSpPr>
          <p:spPr>
            <a:xfrm>
              <a:off x="619127" y="4083648"/>
              <a:ext cx="2676525" cy="1754324"/>
            </a:xfrm>
            <a:prstGeom prst="wedgeRectCallout">
              <a:avLst/>
            </a:prstGeom>
            <a:solidFill>
              <a:srgbClr val="FFFFFF"/>
            </a:solidFill>
            <a:ln w="12700" cap="flat">
              <a:solidFill>
                <a:schemeClr val="accent5">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What are our options for DSMES and how do I make sure my patients with T2D are referred and are engaged in DSMES?</a:t>
              </a:r>
            </a:p>
          </p:txBody>
        </p:sp>
      </p:grpSp>
      <p:sp>
        <p:nvSpPr>
          <p:cNvPr id="12" name="Rectangular Callout 11">
            <a:extLst>
              <a:ext uri="{FF2B5EF4-FFF2-40B4-BE49-F238E27FC236}">
                <a16:creationId xmlns:a16="http://schemas.microsoft.com/office/drawing/2014/main" id="{ACF35794-F2D1-75B3-13C3-3DC54CDDF566}"/>
              </a:ext>
            </a:extLst>
          </p:cNvPr>
          <p:cNvSpPr/>
          <p:nvPr/>
        </p:nvSpPr>
        <p:spPr>
          <a:xfrm>
            <a:off x="7948611" y="4592970"/>
            <a:ext cx="3981451" cy="2031323"/>
          </a:xfrm>
          <a:prstGeom prst="wedgeRectCallout">
            <a:avLst/>
          </a:prstGeom>
          <a:solidFill>
            <a:srgbClr val="FFFFFF"/>
          </a:solidFill>
          <a:ln w="12700" cap="flat">
            <a:solidFill>
              <a:schemeClr val="accent5">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rPr>
              <a:t>What about my patients with T2D who are at high risk of complications, hospitalizations, ED visits, etc.? Do I know who they are? </a:t>
            </a:r>
            <a:r>
              <a:rPr lang="en-US" dirty="0"/>
              <a:t>Is someone on the team providing care management? How will I know?</a:t>
            </a:r>
            <a:endParaRPr kumimoji="0" lang="en-US" sz="1800" b="0" i="0" u="none" strike="noStrike" cap="none" spc="0" normalizeH="0" baseline="0" dirty="0">
              <a:ln>
                <a:noFill/>
              </a:ln>
              <a:solidFill>
                <a:srgbClr val="000000"/>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175992388"/>
      </p:ext>
    </p:extLst>
  </p:cSld>
  <p:clrMapOvr>
    <a:masterClrMapping/>
  </p:clrMapOvr>
  <p:transition spd="med"/>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e5357ec9-2a1c-4326-821b-ba0ce15ec9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02B95A271FC44800798A49EAEE465" ma:contentTypeVersion="13" ma:contentTypeDescription="Create a new document." ma:contentTypeScope="" ma:versionID="b90530679fd42f7d057919f28df1fc3e">
  <xsd:schema xmlns:xsd="http://www.w3.org/2001/XMLSchema" xmlns:xs="http://www.w3.org/2001/XMLSchema" xmlns:p="http://schemas.microsoft.com/office/2006/metadata/properties" xmlns:ns2="e5357ec9-2a1c-4326-821b-ba0ce15ec973" xmlns:ns3="fa6fd9dd-9091-4874-aacf-26b340a54b2b" targetNamespace="http://schemas.microsoft.com/office/2006/metadata/properties" ma:root="true" ma:fieldsID="e527cb377e005ea1d7ce2b1e95e71e12" ns2:_="" ns3:_="">
    <xsd:import namespace="e5357ec9-2a1c-4326-821b-ba0ce15ec973"/>
    <xsd:import namespace="fa6fd9dd-9091-4874-aacf-26b340a54b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Topic"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357ec9-2a1c-4326-821b-ba0ce15ec9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Topic" ma:index="16" nillable="true" ma:displayName="Topic" ma:format="Dropdown" ma:internalName="Topic">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6fd9dd-9091-4874-aacf-26b340a54b2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A0F0-9B1C-42E3-B253-D783DC25C45D}">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 ds:uri="fa6fd9dd-9091-4874-aacf-26b340a54b2b"/>
    <ds:schemaRef ds:uri="http://schemas.microsoft.com/office/infopath/2007/PartnerControls"/>
    <ds:schemaRef ds:uri="e5357ec9-2a1c-4326-821b-ba0ce15ec973"/>
    <ds:schemaRef ds:uri="http://schemas.microsoft.com/office/2006/metadata/properties"/>
  </ds:schemaRefs>
</ds:datastoreItem>
</file>

<file path=customXml/itemProps2.xml><?xml version="1.0" encoding="utf-8"?>
<ds:datastoreItem xmlns:ds="http://schemas.openxmlformats.org/officeDocument/2006/customXml" ds:itemID="{0652D8D0-BD17-4977-B458-BF5478E8B55B}">
  <ds:schemaRefs>
    <ds:schemaRef ds:uri="http://schemas.microsoft.com/sharepoint/v3/contenttype/forms"/>
  </ds:schemaRefs>
</ds:datastoreItem>
</file>

<file path=customXml/itemProps3.xml><?xml version="1.0" encoding="utf-8"?>
<ds:datastoreItem xmlns:ds="http://schemas.openxmlformats.org/officeDocument/2006/customXml" ds:itemID="{28159FDE-20F4-4241-B88C-00D63E857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357ec9-2a1c-4326-821b-ba0ce15ec973"/>
    <ds:schemaRef ds:uri="fa6fd9dd-9091-4874-aacf-26b340a54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345</TotalTime>
  <Words>968</Words>
  <Application>Microsoft Macintosh PowerPoint</Application>
  <PresentationFormat>Widescreen</PresentationFormat>
  <Paragraphs>65</Paragraphs>
  <Slides>15</Slides>
  <Notes>10</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Century Gothic</vt:lpstr>
      <vt:lpstr>Courier New</vt:lpstr>
      <vt:lpstr>Proxima Soft</vt:lpstr>
      <vt:lpstr>Proxima Soft Semibold</vt:lpstr>
      <vt:lpstr>proxima-soft</vt:lpstr>
      <vt:lpstr>Wingdings</vt:lpstr>
      <vt:lpstr>Custom Design</vt:lpstr>
      <vt:lpstr>Guideline-Concordant Care for Adults with Type 2 Diabetes Toolkit Review</vt:lpstr>
      <vt:lpstr>PowerPoint Presentation</vt:lpstr>
      <vt:lpstr>PowerPoint Presentation</vt:lpstr>
      <vt:lpstr>PowerPoint Presentation</vt:lpstr>
      <vt:lpstr>Housekeeping</vt:lpstr>
      <vt:lpstr>Objectives for Today</vt:lpstr>
      <vt:lpstr>Meet the Presenters</vt:lpstr>
      <vt:lpstr>About Us</vt:lpstr>
      <vt:lpstr>What keeps you from sleeping like a baby?</vt:lpstr>
      <vt:lpstr>Materials for Review and Feedback</vt:lpstr>
      <vt:lpstr>Questions?</vt:lpstr>
      <vt:lpstr>Survey Says!</vt:lpstr>
      <vt:lpstr>Please fill out our survey!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Woodman</dc:creator>
  <cp:lastModifiedBy>Trudy Bearden</cp:lastModifiedBy>
  <cp:revision>26</cp:revision>
  <dcterms:modified xsi:type="dcterms:W3CDTF">2024-05-22T17:07:57Z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0x01010063202B95A271FC44800798A49EAEE465</vt:lpwstr>
  </property>
</Properties>
</file>